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8" r:id="rId3"/>
    <p:sldId id="271" r:id="rId4"/>
    <p:sldId id="272" r:id="rId5"/>
    <p:sldId id="273" r:id="rId6"/>
    <p:sldId id="256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F981-7116-4636-AA7B-E1BD8FE9C21B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57E87-9CA5-42E6-ADD6-44C3CB3D4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9136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F981-7116-4636-AA7B-E1BD8FE9C21B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57E87-9CA5-42E6-ADD6-44C3CB3D4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4190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F981-7116-4636-AA7B-E1BD8FE9C21B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57E87-9CA5-42E6-ADD6-44C3CB3D4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042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 userDrawn="1"/>
        </p:nvSpPr>
        <p:spPr>
          <a:xfrm>
            <a:off x="632885" y="2493963"/>
            <a:ext cx="10974916" cy="4013200"/>
          </a:xfrm>
          <a:prstGeom prst="rect">
            <a:avLst/>
          </a:prstGeom>
          <a:solidFill>
            <a:srgbClr val="EB301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600" b="1">
                <a:solidFill>
                  <a:srgbClr val="0066FF"/>
                </a:solidFill>
                <a:latin typeface="Bookman Old Style" pitchFamily="18" charset="0"/>
              </a:defRPr>
            </a:lvl1pPr>
            <a:lvl2pPr marL="742950" indent="-285750">
              <a:defRPr sz="1600" b="1">
                <a:solidFill>
                  <a:srgbClr val="0066FF"/>
                </a:solidFill>
                <a:latin typeface="Bookman Old Style" pitchFamily="18" charset="0"/>
              </a:defRPr>
            </a:lvl2pPr>
            <a:lvl3pPr marL="1143000" indent="-228600">
              <a:defRPr sz="1600" b="1">
                <a:solidFill>
                  <a:srgbClr val="0066FF"/>
                </a:solidFill>
                <a:latin typeface="Bookman Old Style" pitchFamily="18" charset="0"/>
              </a:defRPr>
            </a:lvl3pPr>
            <a:lvl4pPr marL="1600200" indent="-228600">
              <a:defRPr sz="1600" b="1">
                <a:solidFill>
                  <a:srgbClr val="0066FF"/>
                </a:solidFill>
                <a:latin typeface="Bookman Old Style" pitchFamily="18" charset="0"/>
              </a:defRPr>
            </a:lvl4pPr>
            <a:lvl5pPr marL="2057400" indent="-228600">
              <a:defRPr sz="1600" b="1">
                <a:solidFill>
                  <a:srgbClr val="0066FF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66FF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66FF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66FF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66FF"/>
                </a:solidFill>
                <a:latin typeface="Bookman Old Style" pitchFamily="18" charset="0"/>
              </a:defRPr>
            </a:lvl9pPr>
          </a:lstStyle>
          <a:p>
            <a:pPr algn="ctr">
              <a:defRPr/>
            </a:pPr>
            <a:endParaRPr lang="it-IT" altLang="it-IT" sz="1600">
              <a:solidFill>
                <a:srgbClr val="FFFFFF"/>
              </a:solidFill>
              <a:latin typeface="Arial" pitchFamily="34" charset="0"/>
            </a:endParaRPr>
          </a:p>
        </p:txBody>
      </p:sp>
      <p:pic>
        <p:nvPicPr>
          <p:cNvPr id="4" name="Immagin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768" y="176213"/>
            <a:ext cx="6593417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920000" y="2988000"/>
            <a:ext cx="8534400" cy="1080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480"/>
              </a:lnSpc>
              <a:defRPr sz="4400" b="1" i="0" baseline="0">
                <a:solidFill>
                  <a:schemeClr val="bg1"/>
                </a:solidFill>
                <a:latin typeface="Helvetica Neue"/>
                <a:cs typeface="Helvetica Neue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500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F981-7116-4636-AA7B-E1BD8FE9C21B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57E87-9CA5-42E6-ADD6-44C3CB3D4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996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F981-7116-4636-AA7B-E1BD8FE9C21B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57E87-9CA5-42E6-ADD6-44C3CB3D4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3287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F981-7116-4636-AA7B-E1BD8FE9C21B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57E87-9CA5-42E6-ADD6-44C3CB3D4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8256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F981-7116-4636-AA7B-E1BD8FE9C21B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57E87-9CA5-42E6-ADD6-44C3CB3D4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8996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F981-7116-4636-AA7B-E1BD8FE9C21B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57E87-9CA5-42E6-ADD6-44C3CB3D4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597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F981-7116-4636-AA7B-E1BD8FE9C21B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57E87-9CA5-42E6-ADD6-44C3CB3D4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4220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F981-7116-4636-AA7B-E1BD8FE9C21B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57E87-9CA5-42E6-ADD6-44C3CB3D4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460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F981-7116-4636-AA7B-E1BD8FE9C21B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57E87-9CA5-42E6-ADD6-44C3CB3D4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9011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4F981-7116-4636-AA7B-E1BD8FE9C21B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57E87-9CA5-42E6-ADD6-44C3CB3D4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765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more.it/ateneo/cateassqua.html?cd=26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624615" y="2813446"/>
            <a:ext cx="856695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</a:rPr>
              <a:t>CdL Medicina e Chirurgia</a:t>
            </a:r>
          </a:p>
          <a:p>
            <a:pPr algn="ctr"/>
            <a:r>
              <a:rPr lang="it-IT" sz="6600" b="1" dirty="0">
                <a:solidFill>
                  <a:schemeClr val="bg1"/>
                </a:solidFill>
              </a:rPr>
              <a:t>Opinioni sulla didattica</a:t>
            </a:r>
          </a:p>
          <a:p>
            <a:pPr algn="ctr"/>
            <a:r>
              <a:rPr lang="it-IT" sz="6600" b="1" dirty="0">
                <a:solidFill>
                  <a:schemeClr val="bg1"/>
                </a:solidFill>
              </a:rPr>
              <a:t>AA 2021-2022</a:t>
            </a:r>
          </a:p>
          <a:p>
            <a:pPr algn="ctr"/>
            <a:r>
              <a:rPr lang="it-IT" sz="3200" b="1" dirty="0">
                <a:solidFill>
                  <a:schemeClr val="bg1"/>
                </a:solidFill>
              </a:rPr>
              <a:t>RAM-AQ Sezione 2, ottobre 2022</a:t>
            </a:r>
          </a:p>
        </p:txBody>
      </p:sp>
    </p:spTree>
    <p:extLst>
      <p:ext uri="{BB962C8B-B14F-4D97-AF65-F5344CB8AC3E}">
        <p14:creationId xmlns:p14="http://schemas.microsoft.com/office/powerpoint/2010/main" val="4086056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36047" y="347529"/>
            <a:ext cx="1167765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spcAft>
                <a:spcPts val="0"/>
              </a:spcAft>
            </a:pPr>
            <a:r>
              <a:rPr lang="it-IT" sz="1600" dirty="0">
                <a:ea typeface="Times New Roman" panose="02020603050405020304" pitchFamily="18" charset="0"/>
              </a:rPr>
              <a:t>La discussione delle OPIS </a:t>
            </a:r>
            <a:r>
              <a:rPr lang="it-IT" sz="1600" b="1" dirty="0">
                <a:ea typeface="Times New Roman" panose="02020603050405020304" pitchFamily="18" charset="0"/>
              </a:rPr>
              <a:t>non deve essere intesa con intento negativo nei confronti dei docenti per cui vengano evidenziati problemi</a:t>
            </a:r>
            <a:r>
              <a:rPr lang="it-IT" sz="1600" dirty="0">
                <a:ea typeface="Times New Roman" panose="02020603050405020304" pitchFamily="18" charset="0"/>
              </a:rPr>
              <a:t>, ma è uno strumento indispensabile per monitorare l’andamento della didattica e programmare miglioramenti.</a:t>
            </a:r>
          </a:p>
          <a:p>
            <a:pPr marL="228600">
              <a:spcAft>
                <a:spcPts val="0"/>
              </a:spcAft>
            </a:pPr>
            <a:endParaRPr lang="it-IT" sz="1600" dirty="0"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it-IT" sz="1200" b="1" dirty="0"/>
              <a:t>I dati complessivi del CdS sono pubblicati dall’Ateneo: </a:t>
            </a:r>
            <a:r>
              <a:rPr lang="it-IT" sz="1200" b="1" dirty="0">
                <a:hlinkClick r:id="rId2"/>
              </a:rPr>
              <a:t>https://www.unimore.it/ateneo/cateassqua.html?cd=26</a:t>
            </a:r>
            <a:r>
              <a:rPr lang="it-IT" sz="1200" b="1" dirty="0"/>
              <a:t>)</a:t>
            </a:r>
          </a:p>
          <a:p>
            <a:pPr marL="228600">
              <a:spcAft>
                <a:spcPts val="0"/>
              </a:spcAft>
            </a:pPr>
            <a:r>
              <a:rPr lang="it-IT" sz="1200" dirty="0">
                <a:ea typeface="Times New Roman" panose="02020603050405020304" pitchFamily="18" charset="0"/>
              </a:rPr>
              <a:t>(Su indicazione del DPO di Ateneo non vengono più pubblicati i dati dettagliati)</a:t>
            </a:r>
          </a:p>
          <a:p>
            <a:pPr marL="228600">
              <a:spcAft>
                <a:spcPts val="0"/>
              </a:spcAft>
            </a:pPr>
            <a:endParaRPr lang="it-IT" sz="1200" dirty="0">
              <a:ea typeface="Times New Roman" panose="02020603050405020304" pitchFamily="18" charset="0"/>
            </a:endParaRPr>
          </a:p>
          <a:p>
            <a:endParaRPr lang="it-IT" sz="2400" b="1" dirty="0"/>
          </a:p>
          <a:p>
            <a:r>
              <a:rPr lang="it-IT" sz="2800" b="1" dirty="0"/>
              <a:t>Punti di forza individuati</a:t>
            </a:r>
          </a:p>
          <a:p>
            <a:endParaRPr lang="it-IT" dirty="0"/>
          </a:p>
          <a:p>
            <a:pPr marL="342900" lvl="0" indent="-342900">
              <a:buFont typeface="+mj-lt"/>
              <a:buAutoNum type="arabicPeriod"/>
            </a:pPr>
            <a:r>
              <a:rPr lang="it-IT" dirty="0"/>
              <a:t>OPIS complessive medie per il </a:t>
            </a:r>
            <a:r>
              <a:rPr lang="it-IT" dirty="0" err="1"/>
              <a:t>CdS</a:t>
            </a:r>
            <a:r>
              <a:rPr lang="it-IT" dirty="0"/>
              <a:t> si mantengono ampiamente positive e in linea con gli anni precedenti</a:t>
            </a:r>
          </a:p>
          <a:p>
            <a:pPr marL="342900" lvl="0" indent="-342900">
              <a:buFont typeface="+mj-lt"/>
              <a:buAutoNum type="arabicPeriod"/>
            </a:pPr>
            <a:endParaRPr lang="it-IT" dirty="0"/>
          </a:p>
          <a:p>
            <a:pPr marL="342900" lvl="0" indent="-342900">
              <a:buFont typeface="+mj-lt"/>
              <a:buAutoNum type="arabicPeriod"/>
            </a:pPr>
            <a:r>
              <a:rPr lang="it-IT" dirty="0"/>
              <a:t>Diminuzione rispetto allo scorso anno del numero dei docenti critici (da 3 a 1) o da monitorare (da 8 a 5)</a:t>
            </a:r>
          </a:p>
          <a:p>
            <a:pPr marL="342900" lvl="0" indent="-342900">
              <a:buFont typeface="+mj-lt"/>
              <a:buAutoNum type="arabicPeriod"/>
            </a:pPr>
            <a:endParaRPr lang="it-IT" dirty="0"/>
          </a:p>
          <a:p>
            <a:pPr marL="342900" lvl="0" indent="-342900">
              <a:buFont typeface="+mj-lt"/>
              <a:buAutoNum type="arabicPeriod"/>
            </a:pPr>
            <a:r>
              <a:rPr lang="it-IT" dirty="0"/>
              <a:t>Il monitoraggio delle attività professionalizzanti attraverso questionari di valutazione predisposti dal CdS mostra un costante miglioramento della attività didattica </a:t>
            </a:r>
            <a:r>
              <a:rPr lang="it-IT" dirty="0" smtClean="0"/>
              <a:t>professionalizzante</a:t>
            </a:r>
          </a:p>
          <a:p>
            <a:pPr marL="342900" lvl="0" indent="-342900">
              <a:buFont typeface="+mj-lt"/>
              <a:buAutoNum type="arabicPeriod"/>
            </a:pPr>
            <a:endParaRPr lang="it-IT" dirty="0"/>
          </a:p>
          <a:p>
            <a:pPr marL="342900" lvl="0" indent="-342900">
              <a:buFont typeface="+mj-lt"/>
              <a:buAutoNum type="arabicPeriod"/>
            </a:pPr>
            <a:r>
              <a:rPr lang="it-IT" dirty="0"/>
              <a:t>Gli indicatori riguardanti il carico di studio complessivo degli insegnamenti (d15) e l’organizzazione complessiva (d16) sono in linea rispetto all’anno precedente e superiori al 70%</a:t>
            </a:r>
          </a:p>
        </p:txBody>
      </p:sp>
    </p:spTree>
    <p:extLst>
      <p:ext uri="{BB962C8B-B14F-4D97-AF65-F5344CB8AC3E}">
        <p14:creationId xmlns:p14="http://schemas.microsoft.com/office/powerpoint/2010/main" val="1281716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65966" y="1086701"/>
            <a:ext cx="1167765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spcAft>
                <a:spcPts val="0"/>
              </a:spcAft>
            </a:pPr>
            <a:r>
              <a:rPr lang="it-IT" b="1" dirty="0">
                <a:effectLst/>
                <a:ea typeface="Times New Roman" panose="02020603050405020304" pitchFamily="18" charset="0"/>
              </a:rPr>
              <a:t>Aspetto critico #1:</a:t>
            </a:r>
          </a:p>
          <a:p>
            <a:pPr lvl="0"/>
            <a:r>
              <a:rPr lang="it-IT" u="sng" dirty="0"/>
              <a:t>Presenza di 1 </a:t>
            </a:r>
            <a:r>
              <a:rPr lang="it-IT" u="sng" dirty="0" smtClean="0"/>
              <a:t>modulo </a:t>
            </a:r>
            <a:r>
              <a:rPr lang="it-IT" u="sng" dirty="0"/>
              <a:t>critico e 5 “da monitorare”</a:t>
            </a:r>
          </a:p>
          <a:p>
            <a:pPr lvl="0"/>
            <a:r>
              <a:rPr lang="it-IT" dirty="0"/>
              <a:t>(numero ridotto rispetto allo scorso anno, alcuni ripetuti negli anni; il modulo critico è nuovo rispetto all’anno precedente e </a:t>
            </a:r>
            <a:r>
              <a:rPr lang="it-IT" dirty="0" smtClean="0"/>
              <a:t>riferito </a:t>
            </a:r>
            <a:r>
              <a:rPr lang="it-IT" dirty="0"/>
              <a:t>a una docente a contratto nuova , al primo anno di </a:t>
            </a:r>
            <a:r>
              <a:rPr lang="it-IT" dirty="0" smtClean="0"/>
              <a:t>insegnamento, ora sostituita. </a:t>
            </a:r>
            <a:r>
              <a:rPr lang="it-IT" dirty="0"/>
              <a:t>Fra i 5 da monitorare un docente che negli anni scorsi era sempre stato «critico</a:t>
            </a:r>
            <a:r>
              <a:rPr lang="it-IT" dirty="0" smtClean="0"/>
              <a:t>»)</a:t>
            </a:r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r>
              <a:rPr lang="it-IT" dirty="0"/>
              <a:t>Azioni correttive:</a:t>
            </a:r>
          </a:p>
          <a:p>
            <a:pPr lvl="0"/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Continuare con le prassi instaurate negli anni precedenti (incontri del CdS con i docenti interessati; sensibilizzazione degli studenti sulle materie ritenute di scarso interesse)</a:t>
            </a:r>
          </a:p>
          <a:p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Sensibilizzare i vari uffici e organi accademici sulla creazione di eventi di formazione su argomenti di pedagogia/andragogia e docimologia, utilizzo di modalità di didattica alternativa</a:t>
            </a:r>
          </a:p>
          <a:p>
            <a:endParaRPr lang="it-IT" dirty="0"/>
          </a:p>
          <a:p>
            <a:r>
              <a:rPr lang="it-IT" dirty="0"/>
              <a:t>- Sensibilizzare i vari uffici e organi accademici sulla istituzione di incentivi per i docenti positivamente impegnati nella attività didattica</a:t>
            </a:r>
          </a:p>
        </p:txBody>
      </p:sp>
    </p:spTree>
    <p:extLst>
      <p:ext uri="{BB962C8B-B14F-4D97-AF65-F5344CB8AC3E}">
        <p14:creationId xmlns:p14="http://schemas.microsoft.com/office/powerpoint/2010/main" val="1260484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57175" y="182292"/>
            <a:ext cx="1167765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/>
              <a:t> Aspetto critico #2:</a:t>
            </a:r>
          </a:p>
          <a:p>
            <a:r>
              <a:rPr lang="it-IT" sz="2000" u="sng" dirty="0"/>
              <a:t>Gli indicatori riguardanti il </a:t>
            </a:r>
            <a:r>
              <a:rPr lang="it-IT" sz="2000" b="1" u="sng" dirty="0"/>
              <a:t>carico di studio </a:t>
            </a:r>
            <a:r>
              <a:rPr lang="it-IT" sz="2000" u="sng" dirty="0"/>
              <a:t>dei singoli insegnamenti in proporzione ai crediti assegnati (d02) e il carico di studio complessivo degli insegnamenti (d15) si mantengono a percentuali lievemente minori rispetto agli altri indicatori (rispettivamente 85,9% e 70,04% in media annuale), ma in linea con quelli dello scorso anno (dove erano migliorati)</a:t>
            </a:r>
          </a:p>
          <a:p>
            <a:pPr lvl="0"/>
            <a:endParaRPr lang="it-IT" sz="2000" u="sng" dirty="0"/>
          </a:p>
          <a:p>
            <a:pPr lvl="0"/>
            <a:endParaRPr lang="it-IT" sz="2000" u="sng" dirty="0"/>
          </a:p>
          <a:p>
            <a:pPr lvl="0"/>
            <a:r>
              <a:rPr lang="it-IT" dirty="0"/>
              <a:t>Azioni correttive:</a:t>
            </a:r>
          </a:p>
          <a:p>
            <a:pPr lvl="0"/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Continuare con le azioni iniziate negli anni precedenti (Illustrare ai docenti il peggioramento dell’indicatore d15, Illustrare ai docenti proposte di modalità di didattica alternativa).</a:t>
            </a:r>
          </a:p>
          <a:p>
            <a:pPr marL="285750" indent="-285750">
              <a:buFontTx/>
              <a:buChar char="-"/>
            </a:pP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 smtClean="0"/>
              <a:t>Discutere </a:t>
            </a:r>
            <a:r>
              <a:rPr lang="it-IT" dirty="0"/>
              <a:t>in CTP il maggiore coordinamento fra i vari insegnamenti (coinvolgimento dei coordinatori di semestre) (non intrapresa causa la scarsa partecipazione in CTP dei docenti e il pensionamento di altri, con </a:t>
            </a:r>
            <a:r>
              <a:rPr lang="it-IT" dirty="0" smtClean="0"/>
              <a:t>difficoltà </a:t>
            </a:r>
            <a:r>
              <a:rPr lang="it-IT" dirty="0"/>
              <a:t>alla sostituzione) , verrà riproposta con la nuova </a:t>
            </a:r>
            <a:r>
              <a:rPr lang="it-IT" dirty="0" smtClean="0"/>
              <a:t>commissione </a:t>
            </a:r>
            <a:r>
              <a:rPr lang="it-IT" dirty="0"/>
              <a:t>CTP nell’AA 2022/2023</a:t>
            </a:r>
          </a:p>
          <a:p>
            <a:endParaRPr lang="it-IT" dirty="0"/>
          </a:p>
          <a:p>
            <a:r>
              <a:rPr lang="it-IT" dirty="0"/>
              <a:t>- Sensibilizzare i vari uffici e organi accademici sulla creazione di eventi di formazione su argomenti di pedagogia/</a:t>
            </a:r>
            <a:r>
              <a:rPr lang="it-IT" dirty="0" err="1"/>
              <a:t>andragogia</a:t>
            </a:r>
            <a:r>
              <a:rPr lang="it-IT" dirty="0"/>
              <a:t> e docimologia</a:t>
            </a:r>
          </a:p>
          <a:p>
            <a:r>
              <a:rPr lang="it-IT" dirty="0"/>
              <a:t>- Sensibilizzare i vari uffici e organi accademici sulla istituzione di incentivi per i docenti positivamente impegnati nella attività didattica </a:t>
            </a:r>
            <a:r>
              <a:rPr lang="it-IT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46301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95275" y="301611"/>
            <a:ext cx="1167765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spcAft>
                <a:spcPts val="0"/>
              </a:spcAft>
            </a:pPr>
            <a:endParaRPr lang="it-IT" sz="3200" b="1" dirty="0">
              <a:effectLst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endParaRPr lang="it-IT" sz="1400" b="1" dirty="0">
              <a:effectLst/>
              <a:ea typeface="Times New Roman" panose="02020603050405020304" pitchFamily="18" charset="0"/>
            </a:endParaRPr>
          </a:p>
          <a:p>
            <a:pPr lvl="0"/>
            <a:endParaRPr lang="it-IT" sz="2000" dirty="0"/>
          </a:p>
          <a:p>
            <a:r>
              <a:rPr lang="it-IT" sz="2000" b="1" dirty="0"/>
              <a:t> Aspetto critico #3:</a:t>
            </a:r>
          </a:p>
          <a:p>
            <a:pPr lvl="0"/>
            <a:r>
              <a:rPr lang="it-IT" sz="2000" u="sng" dirty="0"/>
              <a:t>L’indicatore riguardante </a:t>
            </a:r>
            <a:r>
              <a:rPr lang="it-IT" sz="2000" b="1" u="sng" dirty="0"/>
              <a:t>l’organizzazione complessiva</a:t>
            </a:r>
            <a:r>
              <a:rPr lang="it-IT" sz="2000" u="sng" dirty="0"/>
              <a:t> (d16) di entrambi i semestri si attesta ad un valore medio annuo di 73%, in lieve peggioramento rispetto al valore medio del 2020/2021 (77%) e ancora distante dagli ottimi risultati degli altri indicatori.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Azioni correttive</a:t>
            </a:r>
          </a:p>
          <a:p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Continuare nella prassi di ricordare ai docenti i vari adempimenti di loro competenza, fra cui la pubblicazione dei calendari degli appelli, in occasione di riunioni di </a:t>
            </a:r>
            <a:r>
              <a:rPr lang="it-IT" dirty="0" err="1"/>
              <a:t>CCdL</a:t>
            </a:r>
            <a:r>
              <a:rPr lang="it-IT" dirty="0"/>
              <a:t> e via email</a:t>
            </a:r>
          </a:p>
          <a:p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Si vedano anche le azioni correttive in sezione 3 riguardo la sensibilizzazione per il reperimento di aule e l’aumento del personale TA dedicato al CdL</a:t>
            </a:r>
          </a:p>
          <a:p>
            <a:pPr marL="285750" indent="-285750">
              <a:buFontTx/>
              <a:buChar char="-"/>
            </a:pP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Le azioni correttive sono state attuate, ma non sono ancora </a:t>
            </a:r>
            <a:r>
              <a:rPr lang="it-IT" dirty="0" smtClean="0"/>
              <a:t>risultate </a:t>
            </a:r>
            <a:r>
              <a:rPr lang="it-IT" dirty="0"/>
              <a:t>efficaci, </a:t>
            </a:r>
            <a:r>
              <a:rPr lang="it-IT" dirty="0" smtClean="0"/>
              <a:t>verranno </a:t>
            </a:r>
            <a:r>
              <a:rPr lang="it-IT" dirty="0"/>
              <a:t>riproposte in modo più assiduo per l’AA 2022/2023</a:t>
            </a:r>
          </a:p>
        </p:txBody>
      </p:sp>
    </p:spTree>
    <p:extLst>
      <p:ext uri="{BB962C8B-B14F-4D97-AF65-F5344CB8AC3E}">
        <p14:creationId xmlns:p14="http://schemas.microsoft.com/office/powerpoint/2010/main" val="3573636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650447" y="402576"/>
            <a:ext cx="10544175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Considerazioni: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it-IT" sz="4000" b="1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800" dirty="0">
                <a:solidFill>
                  <a:srgbClr val="000000"/>
                </a:solidFill>
                <a:cs typeface="Calibri" panose="020F0502020204030204" pitchFamily="34" charset="0"/>
              </a:rPr>
              <a:t>Alcuni dei punti critici appaiono non definitivamente risolvibili in assenza di interventi esterni (Dipartimento? Facoltà? Ateneo</a:t>
            </a:r>
            <a:r>
              <a:rPr lang="it-IT" sz="2800">
                <a:solidFill>
                  <a:srgbClr val="000000"/>
                </a:solidFill>
                <a:cs typeface="Calibri" panose="020F0502020204030204" pitchFamily="34" charset="0"/>
              </a:rPr>
              <a:t>?) </a:t>
            </a:r>
            <a:r>
              <a:rPr lang="it-IT" sz="2800" smtClean="0">
                <a:solidFill>
                  <a:srgbClr val="000000"/>
                </a:solidFill>
                <a:cs typeface="Calibri" panose="020F0502020204030204" pitchFamily="34" charset="0"/>
              </a:rPr>
              <a:t>che: </a:t>
            </a:r>
            <a:endParaRPr lang="it-IT" sz="280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it-IT" sz="280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it-IT" sz="2800" dirty="0">
                <a:solidFill>
                  <a:srgbClr val="000000"/>
                </a:solidFill>
                <a:cs typeface="Calibri" panose="020F0502020204030204" pitchFamily="34" charset="0"/>
              </a:rPr>
              <a:t>Rendano disponibili al CdL maggiori risorse (aule, personale TA)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it-IT" sz="280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it-IT" sz="2800" dirty="0">
                <a:solidFill>
                  <a:srgbClr val="000000"/>
                </a:solidFill>
                <a:cs typeface="Calibri" panose="020F0502020204030204" pitchFamily="34" charset="0"/>
              </a:rPr>
              <a:t>Agiscano sui docenti sia con eventi di formazione, sia istituendo incentivi/disincentivi legati all’impegno e alla qualità della didattica</a:t>
            </a:r>
          </a:p>
        </p:txBody>
      </p:sp>
    </p:spTree>
    <p:extLst>
      <p:ext uri="{BB962C8B-B14F-4D97-AF65-F5344CB8AC3E}">
        <p14:creationId xmlns:p14="http://schemas.microsoft.com/office/powerpoint/2010/main" val="30893782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377</Words>
  <Application>Microsoft Office PowerPoint</Application>
  <PresentationFormat>Widescreen</PresentationFormat>
  <Paragraphs>64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Helvetica Neue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Fausta Lui</dc:creator>
  <cp:lastModifiedBy>Fausta LUI</cp:lastModifiedBy>
  <cp:revision>60</cp:revision>
  <dcterms:created xsi:type="dcterms:W3CDTF">2018-11-27T11:35:26Z</dcterms:created>
  <dcterms:modified xsi:type="dcterms:W3CDTF">2022-11-28T22:28:38Z</dcterms:modified>
</cp:coreProperties>
</file>