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media/image8.jpg" ContentType="image/jpeg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92" r:id="rId2"/>
  </p:sldMasterIdLst>
  <p:sldIdLst>
    <p:sldId id="405" r:id="rId3"/>
    <p:sldId id="403" r:id="rId4"/>
    <p:sldId id="414" r:id="rId5"/>
    <p:sldId id="428" r:id="rId6"/>
    <p:sldId id="429" r:id="rId7"/>
    <p:sldId id="423" r:id="rId8"/>
    <p:sldId id="259" r:id="rId9"/>
    <p:sldId id="268" r:id="rId10"/>
    <p:sldId id="256" r:id="rId11"/>
    <p:sldId id="257" r:id="rId12"/>
    <p:sldId id="258" r:id="rId13"/>
    <p:sldId id="430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9" r:id="rId23"/>
    <p:sldId id="270" r:id="rId24"/>
    <p:sldId id="431" r:id="rId25"/>
    <p:sldId id="432" r:id="rId26"/>
    <p:sldId id="433" r:id="rId27"/>
    <p:sldId id="434" r:id="rId28"/>
    <p:sldId id="435" r:id="rId29"/>
    <p:sldId id="436" r:id="rId30"/>
    <p:sldId id="437" r:id="rId31"/>
    <p:sldId id="438" r:id="rId32"/>
    <p:sldId id="439" r:id="rId33"/>
    <p:sldId id="440" r:id="rId34"/>
    <p:sldId id="283" r:id="rId35"/>
    <p:sldId id="425" r:id="rId36"/>
    <p:sldId id="426" r:id="rId37"/>
    <p:sldId id="404" r:id="rId38"/>
    <p:sldId id="427" r:id="rId39"/>
    <p:sldId id="406" r:id="rId4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2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ente\OneDrive\Desktop\Nuovo%20Foglio%20di%20lavoro%20di%20Microsoft%20Exce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7DB2-4999-9B67-DAA043AA69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Foglio1!$I$12:$I$13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Foglio1!$J$12:$J$13</c:f>
              <c:numCache>
                <c:formatCode>General</c:formatCode>
                <c:ptCount val="2"/>
                <c:pt idx="0">
                  <c:v>18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9A-471C-820A-CA9B18167D5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92335321530101844"/>
          <c:y val="0.36898456300704063"/>
          <c:w val="6.712563124497703E-2"/>
          <c:h val="0.18490523642253043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3329-480B-AEB0-0D3CBBFF34F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Foglio1!$F$18:$F$20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Foglio1!$G$18:$G$20</c:f>
              <c:numCache>
                <c:formatCode>General</c:formatCode>
                <c:ptCount val="3"/>
                <c:pt idx="0">
                  <c:v>20</c:v>
                </c:pt>
                <c:pt idx="1">
                  <c:v>10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1E-4E32-BA7A-420226DBA93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6895397708880884"/>
          <c:y val="0.2518414446381147"/>
          <c:w val="0.12135039932736293"/>
          <c:h val="0.33037625218829308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865D-4C56-AA93-D126280C6CBB}"/>
              </c:ext>
            </c:extLst>
          </c:dPt>
          <c:dPt>
            <c:idx val="2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865D-4C56-AA93-D126280C6C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Foglio1!$F$22:$F$24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Foglio1!$G$22:$G$24</c:f>
              <c:numCache>
                <c:formatCode>General</c:formatCode>
                <c:ptCount val="3"/>
                <c:pt idx="0">
                  <c:v>39</c:v>
                </c:pt>
                <c:pt idx="1">
                  <c:v>2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CB-41F0-8B21-B5A02F916F6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87403235074127827"/>
          <c:y val="0.21805837923998514"/>
          <c:w val="0.11653139720924702"/>
          <c:h val="0.36707192431582791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 Conoscenza</a:t>
            </a:r>
            <a:r>
              <a:rPr lang="it-IT" baseline="0" dirty="0"/>
              <a:t> delle competenze degli studenti</a:t>
            </a:r>
            <a:endParaRPr lang="it-IT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Conoscenza delle competenze degli studenti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57D-43DB-A1C1-8751E915F8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57D-43DB-A1C1-8751E915F84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diretta</c:v>
                </c:pt>
                <c:pt idx="1">
                  <c:v>indiretta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14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7D-43DB-A1C1-8751E915F84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 Conoscenza</a:t>
            </a:r>
            <a:r>
              <a:rPr lang="it-IT" baseline="0" dirty="0"/>
              <a:t> delle competenze degli studenti</a:t>
            </a:r>
            <a:endParaRPr lang="it-IT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Foglio1!$A$10:$A$11</c:f>
              <c:strCache>
                <c:ptCount val="2"/>
                <c:pt idx="0">
                  <c:v>diretta</c:v>
                </c:pt>
                <c:pt idx="1">
                  <c:v>indiretta</c:v>
                </c:pt>
              </c:strCache>
            </c:strRef>
          </c:cat>
          <c:val>
            <c:numRef>
              <c:f>Foglio1!$B$10:$B$11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F0-46AA-81E3-9857EA70793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Conoscenza delle competenze dei neolaureati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EAE-456E-9061-DCED71D91ED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EAE-456E-9061-DCED71D91ED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diretta</c:v>
                </c:pt>
                <c:pt idx="1">
                  <c:v>indiretta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14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F-4A8F-B2F9-7E627D43E92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b) Conoscenza</a:t>
            </a:r>
            <a:r>
              <a:rPr lang="it-IT" baseline="0" dirty="0"/>
              <a:t> delle competenze dei neolaureati</a:t>
            </a:r>
            <a:endParaRPr lang="it-IT" dirty="0"/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diretta</c:v>
                </c:pt>
                <c:pt idx="1">
                  <c:v>indiretta</c:v>
                </c:pt>
                <c:pt idx="2">
                  <c:v>nessuna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22</c:v>
                </c:pt>
                <c:pt idx="1">
                  <c:v>7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9-4C1F-A64A-B55765C5678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Contatto con studenti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FFD-4C3E-8F61-5AD5177E35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FFD-4C3E-8F61-5AD5177E35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FFD-4C3E-8F61-5AD5177E35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FFD-4C3E-8F61-5AD5177E35A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tra 1 e 3</c:v>
                </c:pt>
                <c:pt idx="1">
                  <c:v>tra 4 e 10</c:v>
                </c:pt>
                <c:pt idx="2">
                  <c:v>&gt;10</c:v>
                </c:pt>
                <c:pt idx="3">
                  <c:v>nessuno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17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1F-48E3-902C-693622BF370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 Contatto</a:t>
            </a:r>
            <a:r>
              <a:rPr lang="it-IT" baseline="0" dirty="0"/>
              <a:t> con studenti</a:t>
            </a:r>
            <a:endParaRPr lang="it-IT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Foglio1!$A$20:$A$23</c:f>
              <c:strCache>
                <c:ptCount val="4"/>
                <c:pt idx="0">
                  <c:v>tra 1 e 3</c:v>
                </c:pt>
                <c:pt idx="1">
                  <c:v>tra 4 e 10 </c:v>
                </c:pt>
                <c:pt idx="2">
                  <c:v>&gt; 10</c:v>
                </c:pt>
                <c:pt idx="3">
                  <c:v>nessuno</c:v>
                </c:pt>
              </c:strCache>
            </c:strRef>
          </c:cat>
          <c:val>
            <c:numRef>
              <c:f>Foglio1!$B$20:$B$23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39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1D-4A9E-A870-B94A8DB634E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Contatto con neolaureati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F48-424B-9CE4-CA939CE5BA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F48-424B-9CE4-CA939CE5BA5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F48-424B-9CE4-CA939CE5BA5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F48-424B-9CE4-CA939CE5BA5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tra 1 e 3</c:v>
                </c:pt>
                <c:pt idx="1">
                  <c:v>tra 4 e 10</c:v>
                </c:pt>
                <c:pt idx="2">
                  <c:v>&gt; 10</c:v>
                </c:pt>
                <c:pt idx="3">
                  <c:v>nessuno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13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93-452F-8F8A-25D1A6DB663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a) Conoscenza</a:t>
            </a:r>
            <a:r>
              <a:rPr lang="it-IT" baseline="0" dirty="0"/>
              <a:t> delle competenze degli </a:t>
            </a:r>
            <a:r>
              <a:rPr lang="it-IT" baseline="0" dirty="0">
                <a:solidFill>
                  <a:schemeClr val="accent1"/>
                </a:solidFill>
              </a:rPr>
              <a:t>studenti</a:t>
            </a:r>
            <a:endParaRPr lang="it-IT" dirty="0">
              <a:solidFill>
                <a:schemeClr val="accent1"/>
              </a:solidFill>
            </a:endParaRP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Foglio1!$A$10:$A$11</c:f>
              <c:strCache>
                <c:ptCount val="2"/>
                <c:pt idx="0">
                  <c:v>diretta</c:v>
                </c:pt>
                <c:pt idx="1">
                  <c:v>indiretta</c:v>
                </c:pt>
              </c:strCache>
            </c:strRef>
          </c:cat>
          <c:val>
            <c:numRef>
              <c:f>Foglio1!$B$10:$B$11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F8-4057-84D0-6B1D47EE862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baseline="0" dirty="0"/>
              <a:t> </a:t>
            </a:r>
            <a:r>
              <a:rPr lang="it-IT" dirty="0"/>
              <a:t>Contatto</a:t>
            </a:r>
            <a:r>
              <a:rPr lang="it-IT" baseline="0" dirty="0"/>
              <a:t> con neolaureati</a:t>
            </a:r>
            <a:endParaRPr lang="it-IT" dirty="0"/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tra 1 e 3</c:v>
                </c:pt>
                <c:pt idx="1">
                  <c:v>tra 4 e 10 </c:v>
                </c:pt>
                <c:pt idx="2">
                  <c:v>&gt; 10</c:v>
                </c:pt>
                <c:pt idx="3">
                  <c:v>nessuno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6</c:v>
                </c:pt>
                <c:pt idx="1">
                  <c:v>14</c:v>
                </c:pt>
                <c:pt idx="2">
                  <c:v>26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CD-46ED-976B-85CA32C56A7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Foglio1!$A$15:$A$17</c:f>
              <c:strCache>
                <c:ptCount val="3"/>
                <c:pt idx="0">
                  <c:v>si</c:v>
                </c:pt>
                <c:pt idx="1">
                  <c:v>no </c:v>
                </c:pt>
                <c:pt idx="2">
                  <c:v>non so</c:v>
                </c:pt>
              </c:strCache>
            </c:strRef>
          </c:cat>
          <c:val>
            <c:numRef>
              <c:f>Foglio1!$B$15:$B$17</c:f>
              <c:numCache>
                <c:formatCode>General</c:formatCode>
                <c:ptCount val="3"/>
                <c:pt idx="0">
                  <c:v>41</c:v>
                </c:pt>
                <c:pt idx="1">
                  <c:v>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2E-4204-A723-879E90770DB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Colonna2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234-41AA-A1BD-3F6C77FEBC7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234-41AA-A1BD-3F6C77FEBC7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234-41AA-A1BD-3F6C77FEBC7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17</c:v>
                </c:pt>
                <c:pt idx="1">
                  <c:v>1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99-42A6-BFB1-C0AEE12399D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5F9-4EB6-98C4-24C6CCEC093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5F9-4EB6-98C4-24C6CCEC093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5F9-4EB6-98C4-24C6CCEC093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14</c:v>
                </c:pt>
                <c:pt idx="1">
                  <c:v>9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26-4112-AFFE-BCA22CC5AD0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Foglio1!$I$16:$I$18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Foglio1!$J$16:$J$18</c:f>
              <c:numCache>
                <c:formatCode>General</c:formatCode>
                <c:ptCount val="3"/>
                <c:pt idx="0">
                  <c:v>42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FB-4061-AC73-D0CBDEDB757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612-4926-B95C-C0890A7F09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612-4926-B95C-C0890A7F09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612-4926-B95C-C0890A7F090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18</c:v>
                </c:pt>
                <c:pt idx="1">
                  <c:v>4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E8-4AE7-9CB1-1BC9CC2009E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Foglio1!$F$3:$F$6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  <c:pt idx="3">
                  <c:v>in parte</c:v>
                </c:pt>
              </c:strCache>
            </c:strRef>
          </c:cat>
          <c:val>
            <c:numRef>
              <c:f>Foglio1!$G$3:$G$6</c:f>
              <c:numCache>
                <c:formatCode>General</c:formatCode>
                <c:ptCount val="4"/>
                <c:pt idx="0">
                  <c:v>37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59-4EF7-8416-09924B22BBB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E85-4061-8EE4-6CD6CBE7072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E85-4061-8EE4-6CD6CBE7072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E85-4061-8EE4-6CD6CBE7072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16</c:v>
                </c:pt>
                <c:pt idx="1">
                  <c:v>9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6D-45E4-B6DE-3EDE3101758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Foglio1!$F$10:$F$12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Foglio1!$G$10:$G$12</c:f>
              <c:numCache>
                <c:formatCode>General</c:formatCode>
                <c:ptCount val="3"/>
                <c:pt idx="0">
                  <c:v>39</c:v>
                </c:pt>
                <c:pt idx="1">
                  <c:v>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0F-4A56-AA51-6F77CAE9E6C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B42-40A9-ADD1-4DA20928B27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B42-40A9-ADD1-4DA20928B27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B42-40A9-ADD1-4DA20928B27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19</c:v>
                </c:pt>
                <c:pt idx="1">
                  <c:v>2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45-4005-8507-DAA69CFE028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b) Conoscenza delle competenze dei neolaureati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E82-424D-BE82-D752FE7027BE}"/>
              </c:ext>
            </c:extLst>
          </c:dPt>
          <c:dPt>
            <c:idx val="1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898-47BA-9305-25D6BD6E74F4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0-B898-47BA-9305-25D6BD6E74F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diretta</c:v>
                </c:pt>
                <c:pt idx="1">
                  <c:v>indiretta</c:v>
                </c:pt>
                <c:pt idx="2">
                  <c:v>nessuna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22</c:v>
                </c:pt>
                <c:pt idx="1">
                  <c:v>7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E1-4778-933B-7C5694FD138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419888692483879E-3"/>
          <c:y val="0.81166536938444167"/>
          <c:w val="0.28890926642789327"/>
          <c:h val="4.81532502586515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Foglio1!$F$18:$F$20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Foglio1!$G$18:$G$20</c:f>
              <c:numCache>
                <c:formatCode>General</c:formatCode>
                <c:ptCount val="3"/>
                <c:pt idx="0">
                  <c:v>20</c:v>
                </c:pt>
                <c:pt idx="1">
                  <c:v>10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F8-49CA-8D22-3A434A01488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B75-42F7-A7B2-172CEF7FED3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B75-42F7-A7B2-172CEF7FED3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B75-42F7-A7B2-172CEF7FED3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20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7F-438C-BFE9-EACC252EEA8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Foglio1!$F$22:$F$24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Foglio1!$G$22:$G$24</c:f>
              <c:numCache>
                <c:formatCode>General</c:formatCode>
                <c:ptCount val="3"/>
                <c:pt idx="0">
                  <c:v>39</c:v>
                </c:pt>
                <c:pt idx="1">
                  <c:v>2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FF-4A9D-BF05-88033B597FE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a) Contatto</a:t>
            </a:r>
            <a:r>
              <a:rPr lang="it-IT" baseline="0" dirty="0"/>
              <a:t> con studenti</a:t>
            </a:r>
            <a:endParaRPr lang="it-IT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42C3-4303-B81E-DAB5978B349F}"/>
              </c:ext>
            </c:extLst>
          </c:dPt>
          <c:dPt>
            <c:idx val="1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42C3-4303-B81E-DAB5978B349F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0-42C3-4303-B81E-DAB5978B349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Foglio1!$A$20:$A$23</c:f>
              <c:strCache>
                <c:ptCount val="4"/>
                <c:pt idx="0">
                  <c:v>tra 1 e 3</c:v>
                </c:pt>
                <c:pt idx="1">
                  <c:v>tra 4 e 10 </c:v>
                </c:pt>
                <c:pt idx="2">
                  <c:v>&gt; 10</c:v>
                </c:pt>
                <c:pt idx="3">
                  <c:v>nessuno</c:v>
                </c:pt>
              </c:strCache>
            </c:strRef>
          </c:cat>
          <c:val>
            <c:numRef>
              <c:f>Foglio1!$B$20:$B$23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39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8D-4052-94F5-410A48C8169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b) Contatto con neolaureati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349059443771172E-2"/>
          <c:y val="0.21190303372744082"/>
          <c:w val="0.84130188111245763"/>
          <c:h val="0.7501621004771877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7A4D-4DDB-B839-1F04F1E0AB2F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A4D-4DDB-B839-1F04F1E0AB2F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0-7A4D-4DDB-B839-1F04F1E0AB2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A4D-4DDB-B839-1F04F1E0AB2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2-7A4D-4DDB-B839-1F04F1E0AB2F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7A4D-4DDB-B839-1F04F1E0AB2F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7A4D-4DDB-B839-1F04F1E0AB2F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7A4D-4DDB-B839-1F04F1E0AB2F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tra 1 e 3</c:v>
                </c:pt>
                <c:pt idx="1">
                  <c:v>tra 4 e 10 </c:v>
                </c:pt>
                <c:pt idx="2">
                  <c:v>&gt; 10</c:v>
                </c:pt>
                <c:pt idx="3">
                  <c:v>nessuno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6</c:v>
                </c:pt>
                <c:pt idx="1">
                  <c:v>14</c:v>
                </c:pt>
                <c:pt idx="2">
                  <c:v>26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F6-49B9-BCAD-0244CFA4D09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2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1945-4F86-B574-71DC8A44C1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Foglio1!$A$15:$A$17</c:f>
              <c:strCache>
                <c:ptCount val="3"/>
                <c:pt idx="0">
                  <c:v>si</c:v>
                </c:pt>
                <c:pt idx="1">
                  <c:v>no </c:v>
                </c:pt>
                <c:pt idx="2">
                  <c:v>non so</c:v>
                </c:pt>
              </c:strCache>
            </c:strRef>
          </c:cat>
          <c:val>
            <c:numRef>
              <c:f>Foglio1!$B$15:$B$17</c:f>
              <c:numCache>
                <c:formatCode>General</c:formatCode>
                <c:ptCount val="3"/>
                <c:pt idx="0">
                  <c:v>41</c:v>
                </c:pt>
                <c:pt idx="1">
                  <c:v>1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09-48A8-900F-275D410133B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430089613058867E-2"/>
          <c:y val="9.4913408287217074E-2"/>
          <c:w val="0.76306241270811181"/>
          <c:h val="0.81017318342556588"/>
        </c:manualLayout>
      </c:layout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829B-40F7-90CC-6C57D94F31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Foglio1!$I$16:$I$18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Foglio1!$J$16:$J$18</c:f>
              <c:numCache>
                <c:formatCode>General</c:formatCode>
                <c:ptCount val="3"/>
                <c:pt idx="0">
                  <c:v>42</c:v>
                </c:pt>
                <c:pt idx="1">
                  <c:v>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E9-45FF-A3A4-A3DB0315440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chemeClr val="accent4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927C-413E-94F0-9C03154D7050}"/>
              </c:ext>
            </c:extLst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927C-413E-94F0-9C03154D7050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927C-413E-94F0-9C03154D7050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it-IT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927C-413E-94F0-9C03154D70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Foglio1!$F$3:$F$6</c:f>
              <c:strCache>
                <c:ptCount val="4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  <c:pt idx="3">
                  <c:v>in parte</c:v>
                </c:pt>
              </c:strCache>
            </c:strRef>
          </c:cat>
          <c:val>
            <c:numRef>
              <c:f>Foglio1!$G$3:$G$6</c:f>
              <c:numCache>
                <c:formatCode>General</c:formatCode>
                <c:ptCount val="4"/>
                <c:pt idx="0">
                  <c:v>37</c:v>
                </c:pt>
                <c:pt idx="1">
                  <c:v>5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09-47BD-852B-A40071987CC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8FBB-45F6-9BF0-9706862F4119}"/>
              </c:ext>
            </c:extLst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8FBB-45F6-9BF0-9706862F4119}"/>
              </c:ext>
            </c:extLst>
          </c:dPt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it-IT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0-8FBB-45F6-9BF0-9706862F41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Foglio1!$F$10:$F$12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Foglio1!$G$10:$G$12</c:f>
              <c:numCache>
                <c:formatCode>General</c:formatCode>
                <c:ptCount val="3"/>
                <c:pt idx="0">
                  <c:v>39</c:v>
                </c:pt>
                <c:pt idx="1">
                  <c:v>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BA-4D8C-A42D-351C0438B1C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CCDB82-5DEA-4C7E-BC83-AFBE0B648FE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F92C5C2-080E-47F9-946B-CE5F478B8BEA}">
      <dgm:prSet phldrT="[Testo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1000" dirty="0">
              <a:solidFill>
                <a:schemeClr val="bg1"/>
              </a:solidFill>
            </a:rPr>
            <a:t>A mio parere aiuterebbe molto concentrarsi sulle problematiche mediche comuni e la loro corretta gestione (in particolare con concetti molto pratici di terapia medica). </a:t>
          </a:r>
        </a:p>
        <a:p>
          <a:r>
            <a:rPr lang="it-IT" sz="1000" dirty="0">
              <a:solidFill>
                <a:schemeClr val="bg1"/>
              </a:solidFill>
            </a:rPr>
            <a:t>Questa formazione già avviene al sesto anno a Medicina Interna, ma dovrebbe iniziare ben prima. </a:t>
          </a:r>
        </a:p>
        <a:p>
          <a:r>
            <a:rPr lang="it-IT" sz="1000" dirty="0">
              <a:solidFill>
                <a:schemeClr val="bg1"/>
              </a:solidFill>
            </a:rPr>
            <a:t>Le varie sistematiche troppo spesso affrontano i problemi con un approccio troppo specialistico che appesantisce notevolmente il carico di studio senza rimarcare abbastanza i concetti fondamentali. </a:t>
          </a:r>
        </a:p>
        <a:p>
          <a:endParaRPr lang="it-IT" sz="1000" dirty="0">
            <a:solidFill>
              <a:schemeClr val="bg1"/>
            </a:solidFill>
          </a:endParaRPr>
        </a:p>
        <a:p>
          <a:r>
            <a:rPr lang="it-IT" sz="1000" dirty="0">
              <a:solidFill>
                <a:schemeClr val="bg1"/>
              </a:solidFill>
            </a:rPr>
            <a:t>Questo nella logica di aiutare i neolaureati nelle loro prime occupazioni, che siano sostituzioni MMG, guardie mediche o la quotidianità del reparto.</a:t>
          </a:r>
        </a:p>
      </dgm:t>
    </dgm:pt>
    <dgm:pt modelId="{06F6D24D-E8C9-4583-AA18-66E89BC7C538}" type="parTrans" cxnId="{A2F36A6E-8B02-4617-91D1-882C461822A6}">
      <dgm:prSet/>
      <dgm:spPr/>
      <dgm:t>
        <a:bodyPr/>
        <a:lstStyle/>
        <a:p>
          <a:endParaRPr lang="it-IT"/>
        </a:p>
      </dgm:t>
    </dgm:pt>
    <dgm:pt modelId="{847D665D-BB17-4010-8F02-D0EFF02FE89F}" type="sibTrans" cxnId="{A2F36A6E-8B02-4617-91D1-882C461822A6}">
      <dgm:prSet/>
      <dgm:spPr/>
      <dgm:t>
        <a:bodyPr/>
        <a:lstStyle/>
        <a:p>
          <a:endParaRPr lang="it-IT"/>
        </a:p>
      </dgm:t>
    </dgm:pt>
    <dgm:pt modelId="{F40DB8A1-A69C-4CFB-9665-E5E18CF9E426}">
      <dgm:prSet phldrT="[Testo]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dirty="0">
              <a:solidFill>
                <a:schemeClr val="bg1"/>
              </a:solidFill>
            </a:rPr>
            <a:t>Gestione delle emergenze, certificazione INPS</a:t>
          </a:r>
        </a:p>
      </dgm:t>
    </dgm:pt>
    <dgm:pt modelId="{61060C8C-9878-49E2-AF68-03C0BC3ADE2F}" type="parTrans" cxnId="{F307069B-95D2-4726-A212-0DFFB07A3BFD}">
      <dgm:prSet/>
      <dgm:spPr/>
      <dgm:t>
        <a:bodyPr/>
        <a:lstStyle/>
        <a:p>
          <a:endParaRPr lang="it-IT"/>
        </a:p>
      </dgm:t>
    </dgm:pt>
    <dgm:pt modelId="{59F52AE2-AB70-4015-AFE2-01DD44C44452}" type="sibTrans" cxnId="{F307069B-95D2-4726-A212-0DFFB07A3BFD}">
      <dgm:prSet/>
      <dgm:spPr/>
      <dgm:t>
        <a:bodyPr/>
        <a:lstStyle/>
        <a:p>
          <a:endParaRPr lang="it-IT"/>
        </a:p>
      </dgm:t>
    </dgm:pt>
    <dgm:pt modelId="{59B477B2-7A15-467E-B6B3-A0BCA089C3CC}">
      <dgm:prSet phldrT="[Testo]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dirty="0">
              <a:solidFill>
                <a:schemeClr val="bg1"/>
              </a:solidFill>
            </a:rPr>
            <a:t>Formazione in materia di: etica e deontologia, comunicazione, certificazioni, gestione base dell’emergenza di base</a:t>
          </a:r>
        </a:p>
      </dgm:t>
    </dgm:pt>
    <dgm:pt modelId="{F3197741-1D1A-450A-871D-00A1BAED8593}" type="parTrans" cxnId="{135D7E01-7497-48E2-B19B-61200C28A103}">
      <dgm:prSet/>
      <dgm:spPr/>
      <dgm:t>
        <a:bodyPr/>
        <a:lstStyle/>
        <a:p>
          <a:endParaRPr lang="it-IT"/>
        </a:p>
      </dgm:t>
    </dgm:pt>
    <dgm:pt modelId="{75C4DD02-2725-4C38-9284-B5E55246EAA0}" type="sibTrans" cxnId="{135D7E01-7497-48E2-B19B-61200C28A103}">
      <dgm:prSet/>
      <dgm:spPr/>
      <dgm:t>
        <a:bodyPr/>
        <a:lstStyle/>
        <a:p>
          <a:endParaRPr lang="it-IT"/>
        </a:p>
      </dgm:t>
    </dgm:pt>
    <dgm:pt modelId="{C9376494-DAEE-4D36-88EA-2D7B5B5DF024}">
      <dgm:prSet phldrT="[Testo]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dirty="0">
              <a:solidFill>
                <a:schemeClr val="bg1"/>
              </a:solidFill>
            </a:rPr>
            <a:t>Forse in futuro all'attivazione dell'</a:t>
          </a:r>
          <a:r>
            <a:rPr lang="it-IT" dirty="0" err="1">
              <a:solidFill>
                <a:schemeClr val="bg1"/>
              </a:solidFill>
            </a:rPr>
            <a:t>hospice</a:t>
          </a:r>
          <a:r>
            <a:rPr lang="it-IT" dirty="0">
              <a:solidFill>
                <a:schemeClr val="bg1"/>
              </a:solidFill>
            </a:rPr>
            <a:t> di Modena</a:t>
          </a:r>
        </a:p>
      </dgm:t>
    </dgm:pt>
    <dgm:pt modelId="{65904C00-E3CF-4A24-B52B-F4A507801DDD}" type="parTrans" cxnId="{0F713976-3E3E-48D4-BC63-367F52A30084}">
      <dgm:prSet/>
      <dgm:spPr/>
      <dgm:t>
        <a:bodyPr/>
        <a:lstStyle/>
        <a:p>
          <a:endParaRPr lang="it-IT"/>
        </a:p>
      </dgm:t>
    </dgm:pt>
    <dgm:pt modelId="{F01CDB91-9C9B-4D8C-9BB3-85D3EDA12F89}" type="sibTrans" cxnId="{0F713976-3E3E-48D4-BC63-367F52A30084}">
      <dgm:prSet/>
      <dgm:spPr/>
      <dgm:t>
        <a:bodyPr/>
        <a:lstStyle/>
        <a:p>
          <a:endParaRPr lang="it-IT"/>
        </a:p>
      </dgm:t>
    </dgm:pt>
    <dgm:pt modelId="{AF2155D8-66BB-4C67-947E-0462C08E1F98}">
      <dgm:prSet phldrT="[Testo]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dirty="0">
              <a:solidFill>
                <a:schemeClr val="bg1"/>
              </a:solidFill>
            </a:rPr>
            <a:t>Metabolismo, Biochimica e Fisiologia della nutrizione, stante l'importanza della nutrizione clinica in tutti gli ambiti della professione medica</a:t>
          </a:r>
        </a:p>
      </dgm:t>
    </dgm:pt>
    <dgm:pt modelId="{E7F0D64A-2D53-4E1C-A587-1F7D1CD8C925}" type="parTrans" cxnId="{D931588D-F31C-41C7-B0FF-6591B6E20494}">
      <dgm:prSet/>
      <dgm:spPr/>
      <dgm:t>
        <a:bodyPr/>
        <a:lstStyle/>
        <a:p>
          <a:endParaRPr lang="it-IT"/>
        </a:p>
      </dgm:t>
    </dgm:pt>
    <dgm:pt modelId="{4480A39F-6EB2-4AD2-8A02-2CA52F440033}" type="sibTrans" cxnId="{D931588D-F31C-41C7-B0FF-6591B6E20494}">
      <dgm:prSet/>
      <dgm:spPr/>
      <dgm:t>
        <a:bodyPr/>
        <a:lstStyle/>
        <a:p>
          <a:endParaRPr lang="it-IT"/>
        </a:p>
      </dgm:t>
    </dgm:pt>
    <dgm:pt modelId="{63E82EB1-1C37-4473-813B-C2833A2FCE0C}">
      <dgm:prSet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>
              <a:solidFill>
                <a:schemeClr val="bg1"/>
              </a:solidFill>
            </a:rPr>
            <a:t>Gestione del fine vita e controllo delle infezioni</a:t>
          </a:r>
        </a:p>
      </dgm:t>
    </dgm:pt>
    <dgm:pt modelId="{3649A271-BA54-43F8-8C60-D51A80B33B7F}" type="parTrans" cxnId="{CAA7539B-07EA-47E3-B29E-5AA444A531E3}">
      <dgm:prSet/>
      <dgm:spPr/>
      <dgm:t>
        <a:bodyPr/>
        <a:lstStyle/>
        <a:p>
          <a:endParaRPr lang="it-IT"/>
        </a:p>
      </dgm:t>
    </dgm:pt>
    <dgm:pt modelId="{D01D72AE-62C1-48BB-902E-049D241B1373}" type="sibTrans" cxnId="{CAA7539B-07EA-47E3-B29E-5AA444A531E3}">
      <dgm:prSet/>
      <dgm:spPr/>
      <dgm:t>
        <a:bodyPr/>
        <a:lstStyle/>
        <a:p>
          <a:endParaRPr lang="it-IT"/>
        </a:p>
      </dgm:t>
    </dgm:pt>
    <dgm:pt modelId="{6CE7DFA6-DD8F-4F03-A6D2-B36D89A7D7E9}" type="pres">
      <dgm:prSet presAssocID="{F5CCDB82-5DEA-4C7E-BC83-AFBE0B648FED}" presName="diagram" presStyleCnt="0">
        <dgm:presLayoutVars>
          <dgm:dir/>
          <dgm:resizeHandles val="exact"/>
        </dgm:presLayoutVars>
      </dgm:prSet>
      <dgm:spPr/>
    </dgm:pt>
    <dgm:pt modelId="{8778DAFB-A327-40C5-B8C3-553C1181F0BE}" type="pres">
      <dgm:prSet presAssocID="{DF92C5C2-080E-47F9-946B-CE5F478B8BEA}" presName="node" presStyleLbl="node1" presStyleIdx="0" presStyleCnt="6">
        <dgm:presLayoutVars>
          <dgm:bulletEnabled val="1"/>
        </dgm:presLayoutVars>
      </dgm:prSet>
      <dgm:spPr/>
    </dgm:pt>
    <dgm:pt modelId="{E7482656-CD80-4CB9-9439-341642630729}" type="pres">
      <dgm:prSet presAssocID="{847D665D-BB17-4010-8F02-D0EFF02FE89F}" presName="sibTrans" presStyleCnt="0"/>
      <dgm:spPr/>
    </dgm:pt>
    <dgm:pt modelId="{5B8B614B-0A5F-494D-9DB7-B5FCFB2D93C4}" type="pres">
      <dgm:prSet presAssocID="{F40DB8A1-A69C-4CFB-9665-E5E18CF9E426}" presName="node" presStyleLbl="node1" presStyleIdx="1" presStyleCnt="6">
        <dgm:presLayoutVars>
          <dgm:bulletEnabled val="1"/>
        </dgm:presLayoutVars>
      </dgm:prSet>
      <dgm:spPr/>
    </dgm:pt>
    <dgm:pt modelId="{EAD32896-CABA-4135-9736-C017C1A69F08}" type="pres">
      <dgm:prSet presAssocID="{59F52AE2-AB70-4015-AFE2-01DD44C44452}" presName="sibTrans" presStyleCnt="0"/>
      <dgm:spPr/>
    </dgm:pt>
    <dgm:pt modelId="{FDF7E532-5D5D-4398-933A-D97AF398D9E2}" type="pres">
      <dgm:prSet presAssocID="{59B477B2-7A15-467E-B6B3-A0BCA089C3CC}" presName="node" presStyleLbl="node1" presStyleIdx="2" presStyleCnt="6">
        <dgm:presLayoutVars>
          <dgm:bulletEnabled val="1"/>
        </dgm:presLayoutVars>
      </dgm:prSet>
      <dgm:spPr/>
    </dgm:pt>
    <dgm:pt modelId="{A42B7AA4-3A58-4871-A847-83755F3E0257}" type="pres">
      <dgm:prSet presAssocID="{75C4DD02-2725-4C38-9284-B5E55246EAA0}" presName="sibTrans" presStyleCnt="0"/>
      <dgm:spPr/>
    </dgm:pt>
    <dgm:pt modelId="{98207A49-41C8-4745-B15E-D4B5F2E5E716}" type="pres">
      <dgm:prSet presAssocID="{C9376494-DAEE-4D36-88EA-2D7B5B5DF024}" presName="node" presStyleLbl="node1" presStyleIdx="3" presStyleCnt="6">
        <dgm:presLayoutVars>
          <dgm:bulletEnabled val="1"/>
        </dgm:presLayoutVars>
      </dgm:prSet>
      <dgm:spPr/>
    </dgm:pt>
    <dgm:pt modelId="{2406E73D-BE03-4CED-BBF6-6CD9C4A1F7D1}" type="pres">
      <dgm:prSet presAssocID="{F01CDB91-9C9B-4D8C-9BB3-85D3EDA12F89}" presName="sibTrans" presStyleCnt="0"/>
      <dgm:spPr/>
    </dgm:pt>
    <dgm:pt modelId="{F3D447CF-70CE-4A43-ACBF-DAC636F83B20}" type="pres">
      <dgm:prSet presAssocID="{AF2155D8-66BB-4C67-947E-0462C08E1F98}" presName="node" presStyleLbl="node1" presStyleIdx="4" presStyleCnt="6">
        <dgm:presLayoutVars>
          <dgm:bulletEnabled val="1"/>
        </dgm:presLayoutVars>
      </dgm:prSet>
      <dgm:spPr/>
    </dgm:pt>
    <dgm:pt modelId="{BAEADC2E-3629-4699-BAF2-E3F0A08CF398}" type="pres">
      <dgm:prSet presAssocID="{4480A39F-6EB2-4AD2-8A02-2CA52F440033}" presName="sibTrans" presStyleCnt="0"/>
      <dgm:spPr/>
    </dgm:pt>
    <dgm:pt modelId="{82171FD9-1096-4560-86D4-D1A1E4D85893}" type="pres">
      <dgm:prSet presAssocID="{63E82EB1-1C37-4473-813B-C2833A2FCE0C}" presName="node" presStyleLbl="node1" presStyleIdx="5" presStyleCnt="6" custLinFactNeighborY="1385">
        <dgm:presLayoutVars>
          <dgm:bulletEnabled val="1"/>
        </dgm:presLayoutVars>
      </dgm:prSet>
      <dgm:spPr/>
    </dgm:pt>
  </dgm:ptLst>
  <dgm:cxnLst>
    <dgm:cxn modelId="{135D7E01-7497-48E2-B19B-61200C28A103}" srcId="{F5CCDB82-5DEA-4C7E-BC83-AFBE0B648FED}" destId="{59B477B2-7A15-467E-B6B3-A0BCA089C3CC}" srcOrd="2" destOrd="0" parTransId="{F3197741-1D1A-450A-871D-00A1BAED8593}" sibTransId="{75C4DD02-2725-4C38-9284-B5E55246EAA0}"/>
    <dgm:cxn modelId="{73B45C23-79AC-47CE-835E-00E1E99D5C2A}" type="presOf" srcId="{C9376494-DAEE-4D36-88EA-2D7B5B5DF024}" destId="{98207A49-41C8-4745-B15E-D4B5F2E5E716}" srcOrd="0" destOrd="0" presId="urn:microsoft.com/office/officeart/2005/8/layout/default"/>
    <dgm:cxn modelId="{A8391934-4F45-449D-BDAC-033E16640285}" type="presOf" srcId="{59B477B2-7A15-467E-B6B3-A0BCA089C3CC}" destId="{FDF7E532-5D5D-4398-933A-D97AF398D9E2}" srcOrd="0" destOrd="0" presId="urn:microsoft.com/office/officeart/2005/8/layout/default"/>
    <dgm:cxn modelId="{AD1D743B-FFE2-49D6-A504-7DA838676135}" type="presOf" srcId="{DF92C5C2-080E-47F9-946B-CE5F478B8BEA}" destId="{8778DAFB-A327-40C5-B8C3-553C1181F0BE}" srcOrd="0" destOrd="0" presId="urn:microsoft.com/office/officeart/2005/8/layout/default"/>
    <dgm:cxn modelId="{A2F36A6E-8B02-4617-91D1-882C461822A6}" srcId="{F5CCDB82-5DEA-4C7E-BC83-AFBE0B648FED}" destId="{DF92C5C2-080E-47F9-946B-CE5F478B8BEA}" srcOrd="0" destOrd="0" parTransId="{06F6D24D-E8C9-4583-AA18-66E89BC7C538}" sibTransId="{847D665D-BB17-4010-8F02-D0EFF02FE89F}"/>
    <dgm:cxn modelId="{0F713976-3E3E-48D4-BC63-367F52A30084}" srcId="{F5CCDB82-5DEA-4C7E-BC83-AFBE0B648FED}" destId="{C9376494-DAEE-4D36-88EA-2D7B5B5DF024}" srcOrd="3" destOrd="0" parTransId="{65904C00-E3CF-4A24-B52B-F4A507801DDD}" sibTransId="{F01CDB91-9C9B-4D8C-9BB3-85D3EDA12F89}"/>
    <dgm:cxn modelId="{D931588D-F31C-41C7-B0FF-6591B6E20494}" srcId="{F5CCDB82-5DEA-4C7E-BC83-AFBE0B648FED}" destId="{AF2155D8-66BB-4C67-947E-0462C08E1F98}" srcOrd="4" destOrd="0" parTransId="{E7F0D64A-2D53-4E1C-A587-1F7D1CD8C925}" sibTransId="{4480A39F-6EB2-4AD2-8A02-2CA52F440033}"/>
    <dgm:cxn modelId="{F307069B-95D2-4726-A212-0DFFB07A3BFD}" srcId="{F5CCDB82-5DEA-4C7E-BC83-AFBE0B648FED}" destId="{F40DB8A1-A69C-4CFB-9665-E5E18CF9E426}" srcOrd="1" destOrd="0" parTransId="{61060C8C-9878-49E2-AF68-03C0BC3ADE2F}" sibTransId="{59F52AE2-AB70-4015-AFE2-01DD44C44452}"/>
    <dgm:cxn modelId="{CAA7539B-07EA-47E3-B29E-5AA444A531E3}" srcId="{F5CCDB82-5DEA-4C7E-BC83-AFBE0B648FED}" destId="{63E82EB1-1C37-4473-813B-C2833A2FCE0C}" srcOrd="5" destOrd="0" parTransId="{3649A271-BA54-43F8-8C60-D51A80B33B7F}" sibTransId="{D01D72AE-62C1-48BB-902E-049D241B1373}"/>
    <dgm:cxn modelId="{873E0BCC-3CC2-4E1E-A9A0-A546BB5B2381}" type="presOf" srcId="{63E82EB1-1C37-4473-813B-C2833A2FCE0C}" destId="{82171FD9-1096-4560-86D4-D1A1E4D85893}" srcOrd="0" destOrd="0" presId="urn:microsoft.com/office/officeart/2005/8/layout/default"/>
    <dgm:cxn modelId="{63616EF3-BC45-4455-86C2-03EB213BB9DA}" type="presOf" srcId="{F5CCDB82-5DEA-4C7E-BC83-AFBE0B648FED}" destId="{6CE7DFA6-DD8F-4F03-A6D2-B36D89A7D7E9}" srcOrd="0" destOrd="0" presId="urn:microsoft.com/office/officeart/2005/8/layout/default"/>
    <dgm:cxn modelId="{E48D11F4-9256-4685-BAB6-C17242D4D980}" type="presOf" srcId="{F40DB8A1-A69C-4CFB-9665-E5E18CF9E426}" destId="{5B8B614B-0A5F-494D-9DB7-B5FCFB2D93C4}" srcOrd="0" destOrd="0" presId="urn:microsoft.com/office/officeart/2005/8/layout/default"/>
    <dgm:cxn modelId="{15CD47F6-030B-48FC-83D2-C7E42EF703FB}" type="presOf" srcId="{AF2155D8-66BB-4C67-947E-0462C08E1F98}" destId="{F3D447CF-70CE-4A43-ACBF-DAC636F83B20}" srcOrd="0" destOrd="0" presId="urn:microsoft.com/office/officeart/2005/8/layout/default"/>
    <dgm:cxn modelId="{FCFED842-6F6C-4887-8C2D-379A61EA08F3}" type="presParOf" srcId="{6CE7DFA6-DD8F-4F03-A6D2-B36D89A7D7E9}" destId="{8778DAFB-A327-40C5-B8C3-553C1181F0BE}" srcOrd="0" destOrd="0" presId="urn:microsoft.com/office/officeart/2005/8/layout/default"/>
    <dgm:cxn modelId="{FED6E09E-488A-4D70-89C7-862DAB151833}" type="presParOf" srcId="{6CE7DFA6-DD8F-4F03-A6D2-B36D89A7D7E9}" destId="{E7482656-CD80-4CB9-9439-341642630729}" srcOrd="1" destOrd="0" presId="urn:microsoft.com/office/officeart/2005/8/layout/default"/>
    <dgm:cxn modelId="{E27FCE46-716E-4201-ABBF-B7BA24C0F00A}" type="presParOf" srcId="{6CE7DFA6-DD8F-4F03-A6D2-B36D89A7D7E9}" destId="{5B8B614B-0A5F-494D-9DB7-B5FCFB2D93C4}" srcOrd="2" destOrd="0" presId="urn:microsoft.com/office/officeart/2005/8/layout/default"/>
    <dgm:cxn modelId="{0D08C78C-9ABA-45B9-A733-969282FEDF45}" type="presParOf" srcId="{6CE7DFA6-DD8F-4F03-A6D2-B36D89A7D7E9}" destId="{EAD32896-CABA-4135-9736-C017C1A69F08}" srcOrd="3" destOrd="0" presId="urn:microsoft.com/office/officeart/2005/8/layout/default"/>
    <dgm:cxn modelId="{578E86BA-A1EB-4EC9-AE09-33F1AA4B0511}" type="presParOf" srcId="{6CE7DFA6-DD8F-4F03-A6D2-B36D89A7D7E9}" destId="{FDF7E532-5D5D-4398-933A-D97AF398D9E2}" srcOrd="4" destOrd="0" presId="urn:microsoft.com/office/officeart/2005/8/layout/default"/>
    <dgm:cxn modelId="{1644F4B4-78E6-4A1A-81AF-DF4BB106CA1F}" type="presParOf" srcId="{6CE7DFA6-DD8F-4F03-A6D2-B36D89A7D7E9}" destId="{A42B7AA4-3A58-4871-A847-83755F3E0257}" srcOrd="5" destOrd="0" presId="urn:microsoft.com/office/officeart/2005/8/layout/default"/>
    <dgm:cxn modelId="{66778B06-6150-4BF3-A3D3-210CAE654F89}" type="presParOf" srcId="{6CE7DFA6-DD8F-4F03-A6D2-B36D89A7D7E9}" destId="{98207A49-41C8-4745-B15E-D4B5F2E5E716}" srcOrd="6" destOrd="0" presId="urn:microsoft.com/office/officeart/2005/8/layout/default"/>
    <dgm:cxn modelId="{4386C9A8-CACC-4899-99A3-48A8A44AAE10}" type="presParOf" srcId="{6CE7DFA6-DD8F-4F03-A6D2-B36D89A7D7E9}" destId="{2406E73D-BE03-4CED-BBF6-6CD9C4A1F7D1}" srcOrd="7" destOrd="0" presId="urn:microsoft.com/office/officeart/2005/8/layout/default"/>
    <dgm:cxn modelId="{453B34C5-1FE9-4F54-982C-EA2CB33B5FDC}" type="presParOf" srcId="{6CE7DFA6-DD8F-4F03-A6D2-B36D89A7D7E9}" destId="{F3D447CF-70CE-4A43-ACBF-DAC636F83B20}" srcOrd="8" destOrd="0" presId="urn:microsoft.com/office/officeart/2005/8/layout/default"/>
    <dgm:cxn modelId="{E4B98B15-2530-43C1-A173-D1C019A1AC4C}" type="presParOf" srcId="{6CE7DFA6-DD8F-4F03-A6D2-B36D89A7D7E9}" destId="{BAEADC2E-3629-4699-BAF2-E3F0A08CF398}" srcOrd="9" destOrd="0" presId="urn:microsoft.com/office/officeart/2005/8/layout/default"/>
    <dgm:cxn modelId="{6016641D-1164-4B9A-BC54-54888DBB6433}" type="presParOf" srcId="{6CE7DFA6-DD8F-4F03-A6D2-B36D89A7D7E9}" destId="{82171FD9-1096-4560-86D4-D1A1E4D8589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047CCC-C528-400C-B204-F1C31F6702B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A6A3890-26CC-4FC2-82F3-BBE3DB94F3CF}">
      <dgm:prSet phldrT="[Testo]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dirty="0">
              <a:solidFill>
                <a:schemeClr val="bg1"/>
              </a:solidFill>
            </a:rPr>
            <a:t>Maggiore conoscenza dell’epidemiologia e approccio ai trials clinici</a:t>
          </a:r>
        </a:p>
      </dgm:t>
    </dgm:pt>
    <dgm:pt modelId="{2000C271-6EEC-4845-A601-E0835F19C703}" type="parTrans" cxnId="{670ACD55-1987-4DFB-9150-1044A8C7737A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04ADBC30-4821-406D-AAAC-1FCAB6D49093}" type="sibTrans" cxnId="{670ACD55-1987-4DFB-9150-1044A8C7737A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2A7738DD-C2C9-4809-AEDA-DCFD8E65CC79}">
      <dgm:prSet phldrT="[Testo]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dirty="0" err="1">
              <a:solidFill>
                <a:schemeClr val="bg1"/>
              </a:solidFill>
            </a:rPr>
            <a:t>Medical</a:t>
          </a:r>
          <a:r>
            <a:rPr lang="it-IT" dirty="0">
              <a:solidFill>
                <a:schemeClr val="bg1"/>
              </a:solidFill>
            </a:rPr>
            <a:t> </a:t>
          </a:r>
          <a:r>
            <a:rPr lang="it-IT" dirty="0" err="1">
              <a:solidFill>
                <a:schemeClr val="bg1"/>
              </a:solidFill>
            </a:rPr>
            <a:t>Communication</a:t>
          </a:r>
          <a:r>
            <a:rPr lang="it-IT" dirty="0">
              <a:solidFill>
                <a:schemeClr val="bg1"/>
              </a:solidFill>
            </a:rPr>
            <a:t> of </a:t>
          </a:r>
          <a:r>
            <a:rPr lang="it-IT" dirty="0" err="1">
              <a:solidFill>
                <a:schemeClr val="bg1"/>
              </a:solidFill>
            </a:rPr>
            <a:t>bad</a:t>
          </a:r>
          <a:r>
            <a:rPr lang="it-IT" dirty="0">
              <a:solidFill>
                <a:schemeClr val="bg1"/>
              </a:solidFill>
            </a:rPr>
            <a:t> news and </a:t>
          </a:r>
          <a:r>
            <a:rPr lang="it-IT" dirty="0" err="1">
              <a:solidFill>
                <a:schemeClr val="bg1"/>
              </a:solidFill>
            </a:rPr>
            <a:t>prognosis</a:t>
          </a:r>
          <a:endParaRPr lang="it-IT" dirty="0">
            <a:solidFill>
              <a:schemeClr val="bg1"/>
            </a:solidFill>
          </a:endParaRPr>
        </a:p>
      </dgm:t>
    </dgm:pt>
    <dgm:pt modelId="{A5D86644-4E5C-4F7F-BF06-5E6F35B4B553}" type="parTrans" cxnId="{8F48ED8C-8C07-4043-BBDD-FF5BABB647EA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EA87A74B-E257-499C-8FF6-0E8D0EDAFB16}" type="sibTrans" cxnId="{8F48ED8C-8C07-4043-BBDD-FF5BABB647EA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3B50A70A-0450-4758-8A7E-5652E22AE917}">
      <dgm:prSet phldrT="[Testo]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dirty="0" err="1">
              <a:solidFill>
                <a:schemeClr val="bg1"/>
              </a:solidFill>
            </a:rPr>
            <a:t>skills</a:t>
          </a:r>
          <a:r>
            <a:rPr lang="it-IT" dirty="0">
              <a:solidFill>
                <a:schemeClr val="bg1"/>
              </a:solidFill>
            </a:rPr>
            <a:t> relazionali, comunicative, e di responsabilizzazione</a:t>
          </a:r>
        </a:p>
      </dgm:t>
    </dgm:pt>
    <dgm:pt modelId="{FA2933E6-20AA-4C87-BB21-19568605F0BB}" type="parTrans" cxnId="{71D3583B-8AE1-4FE2-8D89-51610235C943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A72C8651-A9F6-422B-B393-52F301CC38AF}" type="sibTrans" cxnId="{71D3583B-8AE1-4FE2-8D89-51610235C943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C43586E6-6059-424A-BAD1-DF9E4FE0733B}">
      <dgm:prSet phldrT="[Testo]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dirty="0">
              <a:solidFill>
                <a:schemeClr val="bg1"/>
              </a:solidFill>
            </a:rPr>
            <a:t>Maggiori competenze orientate alla ricerca</a:t>
          </a:r>
        </a:p>
      </dgm:t>
    </dgm:pt>
    <dgm:pt modelId="{0032704A-7A34-4F5D-82FB-8DEEE7DA4E1A}" type="parTrans" cxnId="{63ACF48A-3CCF-45C1-9CA4-BBDCD624C56E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BCA64E05-2E5A-4CCE-9342-42579922DFEC}" type="sibTrans" cxnId="{63ACF48A-3CCF-45C1-9CA4-BBDCD624C56E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109E0B2B-57FB-4C93-8502-0554FFA1E62D}">
      <dgm:prSet phldrT="[Testo]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dirty="0">
              <a:solidFill>
                <a:schemeClr val="bg1"/>
              </a:solidFill>
            </a:rPr>
            <a:t>Competenze sulle nuove tecnologie e intelligenza artificiale</a:t>
          </a:r>
        </a:p>
      </dgm:t>
    </dgm:pt>
    <dgm:pt modelId="{E2D98A02-6037-478F-92CD-D0E7B8108140}" type="parTrans" cxnId="{F8CFFBBB-8BEA-42E4-8842-728ABC330DF6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255DEEF2-32E0-4B9F-8903-880BE145251A}" type="sibTrans" cxnId="{F8CFFBBB-8BEA-42E4-8842-728ABC330DF6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C984F5F0-A8D1-4FE1-9BC4-45A0F4707EE0}">
      <dgm:prSet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dirty="0">
              <a:solidFill>
                <a:schemeClr val="bg1"/>
              </a:solidFill>
            </a:rPr>
            <a:t>Capacità di critica, autonomia di pensiero</a:t>
          </a:r>
        </a:p>
      </dgm:t>
    </dgm:pt>
    <dgm:pt modelId="{36E6B537-5E9E-45FA-B49F-FAB1C77A60E9}" type="parTrans" cxnId="{CAC1F6C3-5F1C-4F50-9D61-F2DA77A76471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F2DC48B0-9B58-4D2F-88BC-B7C75909887E}" type="sibTrans" cxnId="{CAC1F6C3-5F1C-4F50-9D61-F2DA77A76471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25F67C22-9E23-49D8-B7AD-02E396EA2E1D}">
      <dgm:prSet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dirty="0">
              <a:solidFill>
                <a:schemeClr val="bg1"/>
              </a:solidFill>
            </a:rPr>
            <a:t>più conoscenze sull'invecchiamento nelle varie materie di studio</a:t>
          </a:r>
        </a:p>
      </dgm:t>
    </dgm:pt>
    <dgm:pt modelId="{E4AB2DDF-A03B-4AE7-A94E-60A740757562}" type="parTrans" cxnId="{4A009DFA-5931-4DE6-807C-DD221CA87100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16B29D33-EFB6-407D-AED5-27A34BCE8C18}" type="sibTrans" cxnId="{4A009DFA-5931-4DE6-807C-DD221CA87100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8E3E75A0-29C0-41A9-97B0-1FB9F0E81DB1}">
      <dgm:prSet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>
              <a:solidFill>
                <a:schemeClr val="bg1"/>
              </a:solidFill>
            </a:rPr>
            <a:t>Medicina d'urgenza e di pronto soccorso</a:t>
          </a:r>
        </a:p>
      </dgm:t>
    </dgm:pt>
    <dgm:pt modelId="{4CB1E4F8-A1F0-4685-A64D-8D03F0E93090}" type="parTrans" cxnId="{2ADE13B9-A32D-43CB-A55C-6B5987990223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E60EEFC3-BBE5-478A-9E70-BB86481DED0B}" type="sibTrans" cxnId="{2ADE13B9-A32D-43CB-A55C-6B5987990223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2C6AEBC7-57D3-41E4-A252-AF38DE7D7C05}" type="pres">
      <dgm:prSet presAssocID="{35047CCC-C528-400C-B204-F1C31F6702B6}" presName="diagram" presStyleCnt="0">
        <dgm:presLayoutVars>
          <dgm:dir/>
          <dgm:resizeHandles val="exact"/>
        </dgm:presLayoutVars>
      </dgm:prSet>
      <dgm:spPr/>
    </dgm:pt>
    <dgm:pt modelId="{15F29389-9A93-40E0-BAE6-029481E6C049}" type="pres">
      <dgm:prSet presAssocID="{7A6A3890-26CC-4FC2-82F3-BBE3DB94F3CF}" presName="node" presStyleLbl="node1" presStyleIdx="0" presStyleCnt="8" custLinFactNeighborX="-825" custLinFactNeighborY="-2062">
        <dgm:presLayoutVars>
          <dgm:bulletEnabled val="1"/>
        </dgm:presLayoutVars>
      </dgm:prSet>
      <dgm:spPr/>
    </dgm:pt>
    <dgm:pt modelId="{79010BA2-A229-4138-A82F-BF1ABB1AF532}" type="pres">
      <dgm:prSet presAssocID="{04ADBC30-4821-406D-AAAC-1FCAB6D49093}" presName="sibTrans" presStyleCnt="0"/>
      <dgm:spPr/>
    </dgm:pt>
    <dgm:pt modelId="{DA4990DD-F679-4EEB-AD19-9460C980C86D}" type="pres">
      <dgm:prSet presAssocID="{2A7738DD-C2C9-4809-AEDA-DCFD8E65CC79}" presName="node" presStyleLbl="node1" presStyleIdx="1" presStyleCnt="8">
        <dgm:presLayoutVars>
          <dgm:bulletEnabled val="1"/>
        </dgm:presLayoutVars>
      </dgm:prSet>
      <dgm:spPr/>
    </dgm:pt>
    <dgm:pt modelId="{E6A0BF20-9C54-4240-ABD9-B84135F12278}" type="pres">
      <dgm:prSet presAssocID="{EA87A74B-E257-499C-8FF6-0E8D0EDAFB16}" presName="sibTrans" presStyleCnt="0"/>
      <dgm:spPr/>
    </dgm:pt>
    <dgm:pt modelId="{908427F0-77D4-4914-8B83-340B93DF53AF}" type="pres">
      <dgm:prSet presAssocID="{C984F5F0-A8D1-4FE1-9BC4-45A0F4707EE0}" presName="node" presStyleLbl="node1" presStyleIdx="2" presStyleCnt="8">
        <dgm:presLayoutVars>
          <dgm:bulletEnabled val="1"/>
        </dgm:presLayoutVars>
      </dgm:prSet>
      <dgm:spPr/>
    </dgm:pt>
    <dgm:pt modelId="{9B53C5D4-93C1-4084-9747-FD70354DB07A}" type="pres">
      <dgm:prSet presAssocID="{F2DC48B0-9B58-4D2F-88BC-B7C75909887E}" presName="sibTrans" presStyleCnt="0"/>
      <dgm:spPr/>
    </dgm:pt>
    <dgm:pt modelId="{4122A1F2-4D76-45D3-A095-087D915D81F7}" type="pres">
      <dgm:prSet presAssocID="{3B50A70A-0450-4758-8A7E-5652E22AE917}" presName="node" presStyleLbl="node1" presStyleIdx="3" presStyleCnt="8">
        <dgm:presLayoutVars>
          <dgm:bulletEnabled val="1"/>
        </dgm:presLayoutVars>
      </dgm:prSet>
      <dgm:spPr/>
    </dgm:pt>
    <dgm:pt modelId="{03CAE15C-2010-4BA3-8C52-C5A093280F0A}" type="pres">
      <dgm:prSet presAssocID="{A72C8651-A9F6-422B-B393-52F301CC38AF}" presName="sibTrans" presStyleCnt="0"/>
      <dgm:spPr/>
    </dgm:pt>
    <dgm:pt modelId="{A43C0F05-A05F-4EC2-A3F4-F4F4DB3F7F74}" type="pres">
      <dgm:prSet presAssocID="{C43586E6-6059-424A-BAD1-DF9E4FE0733B}" presName="node" presStyleLbl="node1" presStyleIdx="4" presStyleCnt="8">
        <dgm:presLayoutVars>
          <dgm:bulletEnabled val="1"/>
        </dgm:presLayoutVars>
      </dgm:prSet>
      <dgm:spPr/>
    </dgm:pt>
    <dgm:pt modelId="{FF1EBE54-192E-424E-9D9F-44385FB0E0B1}" type="pres">
      <dgm:prSet presAssocID="{BCA64E05-2E5A-4CCE-9342-42579922DFEC}" presName="sibTrans" presStyleCnt="0"/>
      <dgm:spPr/>
    </dgm:pt>
    <dgm:pt modelId="{F2346E44-588F-44C9-905F-4BD0A82433F4}" type="pres">
      <dgm:prSet presAssocID="{109E0B2B-57FB-4C93-8502-0554FFA1E62D}" presName="node" presStyleLbl="node1" presStyleIdx="5" presStyleCnt="8">
        <dgm:presLayoutVars>
          <dgm:bulletEnabled val="1"/>
        </dgm:presLayoutVars>
      </dgm:prSet>
      <dgm:spPr/>
    </dgm:pt>
    <dgm:pt modelId="{1ACE0726-7848-4556-9302-58147890D07C}" type="pres">
      <dgm:prSet presAssocID="{255DEEF2-32E0-4B9F-8903-880BE145251A}" presName="sibTrans" presStyleCnt="0"/>
      <dgm:spPr/>
    </dgm:pt>
    <dgm:pt modelId="{AD25B71A-ACFF-4898-844E-B7ED4D30BACB}" type="pres">
      <dgm:prSet presAssocID="{8E3E75A0-29C0-41A9-97B0-1FB9F0E81DB1}" presName="node" presStyleLbl="node1" presStyleIdx="6" presStyleCnt="8">
        <dgm:presLayoutVars>
          <dgm:bulletEnabled val="1"/>
        </dgm:presLayoutVars>
      </dgm:prSet>
      <dgm:spPr/>
    </dgm:pt>
    <dgm:pt modelId="{2E7114A9-98A5-47FE-9B8D-722ABA9FB3CB}" type="pres">
      <dgm:prSet presAssocID="{E60EEFC3-BBE5-478A-9E70-BB86481DED0B}" presName="sibTrans" presStyleCnt="0"/>
      <dgm:spPr/>
    </dgm:pt>
    <dgm:pt modelId="{914D5588-232C-4195-B7C5-443D9565CC6A}" type="pres">
      <dgm:prSet presAssocID="{25F67C22-9E23-49D8-B7AD-02E396EA2E1D}" presName="node" presStyleLbl="node1" presStyleIdx="7" presStyleCnt="8">
        <dgm:presLayoutVars>
          <dgm:bulletEnabled val="1"/>
        </dgm:presLayoutVars>
      </dgm:prSet>
      <dgm:spPr/>
    </dgm:pt>
  </dgm:ptLst>
  <dgm:cxnLst>
    <dgm:cxn modelId="{99D8F535-1F14-41BE-84E8-1D405D00F7C7}" type="presOf" srcId="{C984F5F0-A8D1-4FE1-9BC4-45A0F4707EE0}" destId="{908427F0-77D4-4914-8B83-340B93DF53AF}" srcOrd="0" destOrd="0" presId="urn:microsoft.com/office/officeart/2005/8/layout/default"/>
    <dgm:cxn modelId="{E76DAC38-0BDF-474F-8B04-36C303AA5086}" type="presOf" srcId="{2A7738DD-C2C9-4809-AEDA-DCFD8E65CC79}" destId="{DA4990DD-F679-4EEB-AD19-9460C980C86D}" srcOrd="0" destOrd="0" presId="urn:microsoft.com/office/officeart/2005/8/layout/default"/>
    <dgm:cxn modelId="{71D3583B-8AE1-4FE2-8D89-51610235C943}" srcId="{35047CCC-C528-400C-B204-F1C31F6702B6}" destId="{3B50A70A-0450-4758-8A7E-5652E22AE917}" srcOrd="3" destOrd="0" parTransId="{FA2933E6-20AA-4C87-BB21-19568605F0BB}" sibTransId="{A72C8651-A9F6-422B-B393-52F301CC38AF}"/>
    <dgm:cxn modelId="{B0FDAB66-1721-4EF3-9E24-C402DB4DC9F1}" type="presOf" srcId="{109E0B2B-57FB-4C93-8502-0554FFA1E62D}" destId="{F2346E44-588F-44C9-905F-4BD0A82433F4}" srcOrd="0" destOrd="0" presId="urn:microsoft.com/office/officeart/2005/8/layout/default"/>
    <dgm:cxn modelId="{670ACD55-1987-4DFB-9150-1044A8C7737A}" srcId="{35047CCC-C528-400C-B204-F1C31F6702B6}" destId="{7A6A3890-26CC-4FC2-82F3-BBE3DB94F3CF}" srcOrd="0" destOrd="0" parTransId="{2000C271-6EEC-4845-A601-E0835F19C703}" sibTransId="{04ADBC30-4821-406D-AAAC-1FCAB6D49093}"/>
    <dgm:cxn modelId="{C06F627D-9623-43B5-8F6C-37F8AA5EEA15}" type="presOf" srcId="{3B50A70A-0450-4758-8A7E-5652E22AE917}" destId="{4122A1F2-4D76-45D3-A095-087D915D81F7}" srcOrd="0" destOrd="0" presId="urn:microsoft.com/office/officeart/2005/8/layout/default"/>
    <dgm:cxn modelId="{63ACF48A-3CCF-45C1-9CA4-BBDCD624C56E}" srcId="{35047CCC-C528-400C-B204-F1C31F6702B6}" destId="{C43586E6-6059-424A-BAD1-DF9E4FE0733B}" srcOrd="4" destOrd="0" parTransId="{0032704A-7A34-4F5D-82FB-8DEEE7DA4E1A}" sibTransId="{BCA64E05-2E5A-4CCE-9342-42579922DFEC}"/>
    <dgm:cxn modelId="{8F48ED8C-8C07-4043-BBDD-FF5BABB647EA}" srcId="{35047CCC-C528-400C-B204-F1C31F6702B6}" destId="{2A7738DD-C2C9-4809-AEDA-DCFD8E65CC79}" srcOrd="1" destOrd="0" parTransId="{A5D86644-4E5C-4F7F-BF06-5E6F35B4B553}" sibTransId="{EA87A74B-E257-499C-8FF6-0E8D0EDAFB16}"/>
    <dgm:cxn modelId="{914F4A95-3689-4A69-99B5-B94165A33143}" type="presOf" srcId="{7A6A3890-26CC-4FC2-82F3-BBE3DB94F3CF}" destId="{15F29389-9A93-40E0-BAE6-029481E6C049}" srcOrd="0" destOrd="0" presId="urn:microsoft.com/office/officeart/2005/8/layout/default"/>
    <dgm:cxn modelId="{5A67FEA1-8AFF-44A8-AE97-0D83B92D4AC0}" type="presOf" srcId="{25F67C22-9E23-49D8-B7AD-02E396EA2E1D}" destId="{914D5588-232C-4195-B7C5-443D9565CC6A}" srcOrd="0" destOrd="0" presId="urn:microsoft.com/office/officeart/2005/8/layout/default"/>
    <dgm:cxn modelId="{438188A8-5B69-4A2B-AC0B-B98318FDF577}" type="presOf" srcId="{C43586E6-6059-424A-BAD1-DF9E4FE0733B}" destId="{A43C0F05-A05F-4EC2-A3F4-F4F4DB3F7F74}" srcOrd="0" destOrd="0" presId="urn:microsoft.com/office/officeart/2005/8/layout/default"/>
    <dgm:cxn modelId="{2ADE13B9-A32D-43CB-A55C-6B5987990223}" srcId="{35047CCC-C528-400C-B204-F1C31F6702B6}" destId="{8E3E75A0-29C0-41A9-97B0-1FB9F0E81DB1}" srcOrd="6" destOrd="0" parTransId="{4CB1E4F8-A1F0-4685-A64D-8D03F0E93090}" sibTransId="{E60EEFC3-BBE5-478A-9E70-BB86481DED0B}"/>
    <dgm:cxn modelId="{F8CFFBBB-8BEA-42E4-8842-728ABC330DF6}" srcId="{35047CCC-C528-400C-B204-F1C31F6702B6}" destId="{109E0B2B-57FB-4C93-8502-0554FFA1E62D}" srcOrd="5" destOrd="0" parTransId="{E2D98A02-6037-478F-92CD-D0E7B8108140}" sibTransId="{255DEEF2-32E0-4B9F-8903-880BE145251A}"/>
    <dgm:cxn modelId="{5F0412BC-2D62-4287-8FDD-2ACE55F81DA8}" type="presOf" srcId="{35047CCC-C528-400C-B204-F1C31F6702B6}" destId="{2C6AEBC7-57D3-41E4-A252-AF38DE7D7C05}" srcOrd="0" destOrd="0" presId="urn:microsoft.com/office/officeart/2005/8/layout/default"/>
    <dgm:cxn modelId="{CAC1F6C3-5F1C-4F50-9D61-F2DA77A76471}" srcId="{35047CCC-C528-400C-B204-F1C31F6702B6}" destId="{C984F5F0-A8D1-4FE1-9BC4-45A0F4707EE0}" srcOrd="2" destOrd="0" parTransId="{36E6B537-5E9E-45FA-B49F-FAB1C77A60E9}" sibTransId="{F2DC48B0-9B58-4D2F-88BC-B7C75909887E}"/>
    <dgm:cxn modelId="{D77268CD-042D-427F-9795-DFB98E2F1336}" type="presOf" srcId="{8E3E75A0-29C0-41A9-97B0-1FB9F0E81DB1}" destId="{AD25B71A-ACFF-4898-844E-B7ED4D30BACB}" srcOrd="0" destOrd="0" presId="urn:microsoft.com/office/officeart/2005/8/layout/default"/>
    <dgm:cxn modelId="{4A009DFA-5931-4DE6-807C-DD221CA87100}" srcId="{35047CCC-C528-400C-B204-F1C31F6702B6}" destId="{25F67C22-9E23-49D8-B7AD-02E396EA2E1D}" srcOrd="7" destOrd="0" parTransId="{E4AB2DDF-A03B-4AE7-A94E-60A740757562}" sibTransId="{16B29D33-EFB6-407D-AED5-27A34BCE8C18}"/>
    <dgm:cxn modelId="{5F2B81CE-133E-40A1-9FC7-695420F21F7F}" type="presParOf" srcId="{2C6AEBC7-57D3-41E4-A252-AF38DE7D7C05}" destId="{15F29389-9A93-40E0-BAE6-029481E6C049}" srcOrd="0" destOrd="0" presId="urn:microsoft.com/office/officeart/2005/8/layout/default"/>
    <dgm:cxn modelId="{F28DA85F-1590-45AD-9705-C1166A2ECE84}" type="presParOf" srcId="{2C6AEBC7-57D3-41E4-A252-AF38DE7D7C05}" destId="{79010BA2-A229-4138-A82F-BF1ABB1AF532}" srcOrd="1" destOrd="0" presId="urn:microsoft.com/office/officeart/2005/8/layout/default"/>
    <dgm:cxn modelId="{F593BA0C-57B8-4B71-9BE8-FA8324528746}" type="presParOf" srcId="{2C6AEBC7-57D3-41E4-A252-AF38DE7D7C05}" destId="{DA4990DD-F679-4EEB-AD19-9460C980C86D}" srcOrd="2" destOrd="0" presId="urn:microsoft.com/office/officeart/2005/8/layout/default"/>
    <dgm:cxn modelId="{57F3FA3B-A410-4CEF-980B-26C8CBA797A2}" type="presParOf" srcId="{2C6AEBC7-57D3-41E4-A252-AF38DE7D7C05}" destId="{E6A0BF20-9C54-4240-ABD9-B84135F12278}" srcOrd="3" destOrd="0" presId="urn:microsoft.com/office/officeart/2005/8/layout/default"/>
    <dgm:cxn modelId="{D53E86FF-90E4-4A0D-AD09-18126D9581DE}" type="presParOf" srcId="{2C6AEBC7-57D3-41E4-A252-AF38DE7D7C05}" destId="{908427F0-77D4-4914-8B83-340B93DF53AF}" srcOrd="4" destOrd="0" presId="urn:microsoft.com/office/officeart/2005/8/layout/default"/>
    <dgm:cxn modelId="{586F5F10-60EB-47E4-877B-90D09ED764B0}" type="presParOf" srcId="{2C6AEBC7-57D3-41E4-A252-AF38DE7D7C05}" destId="{9B53C5D4-93C1-4084-9747-FD70354DB07A}" srcOrd="5" destOrd="0" presId="urn:microsoft.com/office/officeart/2005/8/layout/default"/>
    <dgm:cxn modelId="{0B2E330E-383D-4063-A787-E6423B7B6439}" type="presParOf" srcId="{2C6AEBC7-57D3-41E4-A252-AF38DE7D7C05}" destId="{4122A1F2-4D76-45D3-A095-087D915D81F7}" srcOrd="6" destOrd="0" presId="urn:microsoft.com/office/officeart/2005/8/layout/default"/>
    <dgm:cxn modelId="{81E39BF0-7F0F-4297-AAE4-B30F6DAD30CA}" type="presParOf" srcId="{2C6AEBC7-57D3-41E4-A252-AF38DE7D7C05}" destId="{03CAE15C-2010-4BA3-8C52-C5A093280F0A}" srcOrd="7" destOrd="0" presId="urn:microsoft.com/office/officeart/2005/8/layout/default"/>
    <dgm:cxn modelId="{793A2BEC-9F75-4682-9761-2AEC7A13CE8B}" type="presParOf" srcId="{2C6AEBC7-57D3-41E4-A252-AF38DE7D7C05}" destId="{A43C0F05-A05F-4EC2-A3F4-F4F4DB3F7F74}" srcOrd="8" destOrd="0" presId="urn:microsoft.com/office/officeart/2005/8/layout/default"/>
    <dgm:cxn modelId="{A49F0832-1ED7-4530-B07F-FBDD8D90A4FB}" type="presParOf" srcId="{2C6AEBC7-57D3-41E4-A252-AF38DE7D7C05}" destId="{FF1EBE54-192E-424E-9D9F-44385FB0E0B1}" srcOrd="9" destOrd="0" presId="urn:microsoft.com/office/officeart/2005/8/layout/default"/>
    <dgm:cxn modelId="{A6B85FB8-64F4-4B25-A32F-E9EF89AC4A52}" type="presParOf" srcId="{2C6AEBC7-57D3-41E4-A252-AF38DE7D7C05}" destId="{F2346E44-588F-44C9-905F-4BD0A82433F4}" srcOrd="10" destOrd="0" presId="urn:microsoft.com/office/officeart/2005/8/layout/default"/>
    <dgm:cxn modelId="{2686D11D-D164-439E-A239-3FAE2B91E229}" type="presParOf" srcId="{2C6AEBC7-57D3-41E4-A252-AF38DE7D7C05}" destId="{1ACE0726-7848-4556-9302-58147890D07C}" srcOrd="11" destOrd="0" presId="urn:microsoft.com/office/officeart/2005/8/layout/default"/>
    <dgm:cxn modelId="{FB89C6B7-86EC-4CF6-A763-720E37688585}" type="presParOf" srcId="{2C6AEBC7-57D3-41E4-A252-AF38DE7D7C05}" destId="{AD25B71A-ACFF-4898-844E-B7ED4D30BACB}" srcOrd="12" destOrd="0" presId="urn:microsoft.com/office/officeart/2005/8/layout/default"/>
    <dgm:cxn modelId="{C139D76B-38A0-4DE6-AF7B-64A949707731}" type="presParOf" srcId="{2C6AEBC7-57D3-41E4-A252-AF38DE7D7C05}" destId="{2E7114A9-98A5-47FE-9B8D-722ABA9FB3CB}" srcOrd="13" destOrd="0" presId="urn:microsoft.com/office/officeart/2005/8/layout/default"/>
    <dgm:cxn modelId="{B96B50E6-D813-4A86-BD2E-4054678C7DF2}" type="presParOf" srcId="{2C6AEBC7-57D3-41E4-A252-AF38DE7D7C05}" destId="{914D5588-232C-4195-B7C5-443D9565CC6A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78DAFB-A327-40C5-B8C3-553C1181F0BE}">
      <dsp:nvSpPr>
        <dsp:cNvPr id="0" name=""/>
        <dsp:cNvSpPr/>
      </dsp:nvSpPr>
      <dsp:spPr>
        <a:xfrm>
          <a:off x="0" y="73932"/>
          <a:ext cx="3367767" cy="2020660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>
              <a:solidFill>
                <a:schemeClr val="bg1"/>
              </a:solidFill>
            </a:rPr>
            <a:t>A mio parere aiuterebbe molto concentrarsi sulle problematiche mediche comuni e la loro corretta gestione (in particolare con concetti molto pratici di terapia medica).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>
              <a:solidFill>
                <a:schemeClr val="bg1"/>
              </a:solidFill>
            </a:rPr>
            <a:t>Questa formazione già avviene al sesto anno a Medicina Interna, ma dovrebbe iniziare ben prima.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>
              <a:solidFill>
                <a:schemeClr val="bg1"/>
              </a:solidFill>
            </a:rPr>
            <a:t>Le varie sistematiche troppo spesso affrontano i problemi con un approccio troppo specialistico che appesantisce notevolmente il carico di studio senza rimarcare abbastanza i concetti fondamentali.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000" kern="1200" dirty="0">
            <a:solidFill>
              <a:schemeClr val="bg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>
              <a:solidFill>
                <a:schemeClr val="bg1"/>
              </a:solidFill>
            </a:rPr>
            <a:t>Questo nella logica di aiutare i neolaureati nelle loro prime occupazioni, che siano sostituzioni MMG, guardie mediche o la quotidianità del reparto.</a:t>
          </a:r>
        </a:p>
      </dsp:txBody>
      <dsp:txXfrm>
        <a:off x="0" y="73932"/>
        <a:ext cx="3367767" cy="2020660"/>
      </dsp:txXfrm>
    </dsp:sp>
    <dsp:sp modelId="{5B8B614B-0A5F-494D-9DB7-B5FCFB2D93C4}">
      <dsp:nvSpPr>
        <dsp:cNvPr id="0" name=""/>
        <dsp:cNvSpPr/>
      </dsp:nvSpPr>
      <dsp:spPr>
        <a:xfrm>
          <a:off x="3704544" y="73932"/>
          <a:ext cx="3367767" cy="2020660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>
              <a:solidFill>
                <a:schemeClr val="bg1"/>
              </a:solidFill>
            </a:rPr>
            <a:t>Gestione delle emergenze, certificazione INPS</a:t>
          </a:r>
        </a:p>
      </dsp:txBody>
      <dsp:txXfrm>
        <a:off x="3704544" y="73932"/>
        <a:ext cx="3367767" cy="2020660"/>
      </dsp:txXfrm>
    </dsp:sp>
    <dsp:sp modelId="{FDF7E532-5D5D-4398-933A-D97AF398D9E2}">
      <dsp:nvSpPr>
        <dsp:cNvPr id="0" name=""/>
        <dsp:cNvSpPr/>
      </dsp:nvSpPr>
      <dsp:spPr>
        <a:xfrm>
          <a:off x="7409089" y="73932"/>
          <a:ext cx="3367767" cy="2020660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>
              <a:solidFill>
                <a:schemeClr val="bg1"/>
              </a:solidFill>
            </a:rPr>
            <a:t>Formazione in materia di: etica e deontologia, comunicazione, certificazioni, gestione base dell’emergenza di base</a:t>
          </a:r>
        </a:p>
      </dsp:txBody>
      <dsp:txXfrm>
        <a:off x="7409089" y="73932"/>
        <a:ext cx="3367767" cy="2020660"/>
      </dsp:txXfrm>
    </dsp:sp>
    <dsp:sp modelId="{98207A49-41C8-4745-B15E-D4B5F2E5E716}">
      <dsp:nvSpPr>
        <dsp:cNvPr id="0" name=""/>
        <dsp:cNvSpPr/>
      </dsp:nvSpPr>
      <dsp:spPr>
        <a:xfrm>
          <a:off x="0" y="2431369"/>
          <a:ext cx="3367767" cy="2020660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>
              <a:solidFill>
                <a:schemeClr val="bg1"/>
              </a:solidFill>
            </a:rPr>
            <a:t>Forse in futuro all'attivazione dell'</a:t>
          </a:r>
          <a:r>
            <a:rPr lang="it-IT" sz="2100" kern="1200" dirty="0" err="1">
              <a:solidFill>
                <a:schemeClr val="bg1"/>
              </a:solidFill>
            </a:rPr>
            <a:t>hospice</a:t>
          </a:r>
          <a:r>
            <a:rPr lang="it-IT" sz="2100" kern="1200" dirty="0">
              <a:solidFill>
                <a:schemeClr val="bg1"/>
              </a:solidFill>
            </a:rPr>
            <a:t> di Modena</a:t>
          </a:r>
        </a:p>
      </dsp:txBody>
      <dsp:txXfrm>
        <a:off x="0" y="2431369"/>
        <a:ext cx="3367767" cy="2020660"/>
      </dsp:txXfrm>
    </dsp:sp>
    <dsp:sp modelId="{F3D447CF-70CE-4A43-ACBF-DAC636F83B20}">
      <dsp:nvSpPr>
        <dsp:cNvPr id="0" name=""/>
        <dsp:cNvSpPr/>
      </dsp:nvSpPr>
      <dsp:spPr>
        <a:xfrm>
          <a:off x="3704544" y="2431369"/>
          <a:ext cx="3367767" cy="2020660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>
              <a:solidFill>
                <a:schemeClr val="bg1"/>
              </a:solidFill>
            </a:rPr>
            <a:t>Metabolismo, Biochimica e Fisiologia della nutrizione, stante l'importanza della nutrizione clinica in tutti gli ambiti della professione medica</a:t>
          </a:r>
        </a:p>
      </dsp:txBody>
      <dsp:txXfrm>
        <a:off x="3704544" y="2431369"/>
        <a:ext cx="3367767" cy="2020660"/>
      </dsp:txXfrm>
    </dsp:sp>
    <dsp:sp modelId="{82171FD9-1096-4560-86D4-D1A1E4D85893}">
      <dsp:nvSpPr>
        <dsp:cNvPr id="0" name=""/>
        <dsp:cNvSpPr/>
      </dsp:nvSpPr>
      <dsp:spPr>
        <a:xfrm>
          <a:off x="7409089" y="2459356"/>
          <a:ext cx="3367767" cy="2020660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>
              <a:solidFill>
                <a:schemeClr val="bg1"/>
              </a:solidFill>
            </a:rPr>
            <a:t>Gestione del fine vita e controllo delle infezioni</a:t>
          </a:r>
        </a:p>
      </dsp:txBody>
      <dsp:txXfrm>
        <a:off x="7409089" y="2459356"/>
        <a:ext cx="3367767" cy="20206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F29389-9A93-40E0-BAE6-029481E6C049}">
      <dsp:nvSpPr>
        <dsp:cNvPr id="0" name=""/>
        <dsp:cNvSpPr/>
      </dsp:nvSpPr>
      <dsp:spPr>
        <a:xfrm>
          <a:off x="0" y="654678"/>
          <a:ext cx="2480922" cy="1488553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solidFill>
                <a:schemeClr val="bg1"/>
              </a:solidFill>
            </a:rPr>
            <a:t>Maggiore conoscenza dell’epidemiologia e approccio ai trials clinici</a:t>
          </a:r>
        </a:p>
      </dsp:txBody>
      <dsp:txXfrm>
        <a:off x="0" y="654678"/>
        <a:ext cx="2480922" cy="1488553"/>
      </dsp:txXfrm>
    </dsp:sp>
    <dsp:sp modelId="{DA4990DD-F679-4EEB-AD19-9460C980C86D}">
      <dsp:nvSpPr>
        <dsp:cNvPr id="0" name=""/>
        <dsp:cNvSpPr/>
      </dsp:nvSpPr>
      <dsp:spPr>
        <a:xfrm>
          <a:off x="2732141" y="685372"/>
          <a:ext cx="2480922" cy="1488553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 err="1">
              <a:solidFill>
                <a:schemeClr val="bg1"/>
              </a:solidFill>
            </a:rPr>
            <a:t>Medical</a:t>
          </a:r>
          <a:r>
            <a:rPr lang="it-IT" sz="1900" kern="1200" dirty="0">
              <a:solidFill>
                <a:schemeClr val="bg1"/>
              </a:solidFill>
            </a:rPr>
            <a:t> </a:t>
          </a:r>
          <a:r>
            <a:rPr lang="it-IT" sz="1900" kern="1200" dirty="0" err="1">
              <a:solidFill>
                <a:schemeClr val="bg1"/>
              </a:solidFill>
            </a:rPr>
            <a:t>Communication</a:t>
          </a:r>
          <a:r>
            <a:rPr lang="it-IT" sz="1900" kern="1200" dirty="0">
              <a:solidFill>
                <a:schemeClr val="bg1"/>
              </a:solidFill>
            </a:rPr>
            <a:t> of </a:t>
          </a:r>
          <a:r>
            <a:rPr lang="it-IT" sz="1900" kern="1200" dirty="0" err="1">
              <a:solidFill>
                <a:schemeClr val="bg1"/>
              </a:solidFill>
            </a:rPr>
            <a:t>bad</a:t>
          </a:r>
          <a:r>
            <a:rPr lang="it-IT" sz="1900" kern="1200" dirty="0">
              <a:solidFill>
                <a:schemeClr val="bg1"/>
              </a:solidFill>
            </a:rPr>
            <a:t> news and </a:t>
          </a:r>
          <a:r>
            <a:rPr lang="it-IT" sz="1900" kern="1200" dirty="0" err="1">
              <a:solidFill>
                <a:schemeClr val="bg1"/>
              </a:solidFill>
            </a:rPr>
            <a:t>prognosis</a:t>
          </a:r>
          <a:endParaRPr lang="it-IT" sz="1900" kern="1200" dirty="0">
            <a:solidFill>
              <a:schemeClr val="bg1"/>
            </a:solidFill>
          </a:endParaRPr>
        </a:p>
      </dsp:txBody>
      <dsp:txXfrm>
        <a:off x="2732141" y="685372"/>
        <a:ext cx="2480922" cy="1488553"/>
      </dsp:txXfrm>
    </dsp:sp>
    <dsp:sp modelId="{908427F0-77D4-4914-8B83-340B93DF53AF}">
      <dsp:nvSpPr>
        <dsp:cNvPr id="0" name=""/>
        <dsp:cNvSpPr/>
      </dsp:nvSpPr>
      <dsp:spPr>
        <a:xfrm>
          <a:off x="5461156" y="685372"/>
          <a:ext cx="2480922" cy="1488553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solidFill>
                <a:schemeClr val="bg1"/>
              </a:solidFill>
            </a:rPr>
            <a:t>Capacità di critica, autonomia di pensiero</a:t>
          </a:r>
        </a:p>
      </dsp:txBody>
      <dsp:txXfrm>
        <a:off x="5461156" y="685372"/>
        <a:ext cx="2480922" cy="1488553"/>
      </dsp:txXfrm>
    </dsp:sp>
    <dsp:sp modelId="{4122A1F2-4D76-45D3-A095-087D915D81F7}">
      <dsp:nvSpPr>
        <dsp:cNvPr id="0" name=""/>
        <dsp:cNvSpPr/>
      </dsp:nvSpPr>
      <dsp:spPr>
        <a:xfrm>
          <a:off x="8190170" y="685372"/>
          <a:ext cx="2480922" cy="1488553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 err="1">
              <a:solidFill>
                <a:schemeClr val="bg1"/>
              </a:solidFill>
            </a:rPr>
            <a:t>skills</a:t>
          </a:r>
          <a:r>
            <a:rPr lang="it-IT" sz="1900" kern="1200" dirty="0">
              <a:solidFill>
                <a:schemeClr val="bg1"/>
              </a:solidFill>
            </a:rPr>
            <a:t> relazionali, comunicative, e di responsabilizzazione</a:t>
          </a:r>
        </a:p>
      </dsp:txBody>
      <dsp:txXfrm>
        <a:off x="8190170" y="685372"/>
        <a:ext cx="2480922" cy="1488553"/>
      </dsp:txXfrm>
    </dsp:sp>
    <dsp:sp modelId="{A43C0F05-A05F-4EC2-A3F4-F4F4DB3F7F74}">
      <dsp:nvSpPr>
        <dsp:cNvPr id="0" name=""/>
        <dsp:cNvSpPr/>
      </dsp:nvSpPr>
      <dsp:spPr>
        <a:xfrm>
          <a:off x="3127" y="2422018"/>
          <a:ext cx="2480922" cy="1488553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solidFill>
                <a:schemeClr val="bg1"/>
              </a:solidFill>
            </a:rPr>
            <a:t>Maggiori competenze orientate alla ricerca</a:t>
          </a:r>
        </a:p>
      </dsp:txBody>
      <dsp:txXfrm>
        <a:off x="3127" y="2422018"/>
        <a:ext cx="2480922" cy="1488553"/>
      </dsp:txXfrm>
    </dsp:sp>
    <dsp:sp modelId="{F2346E44-588F-44C9-905F-4BD0A82433F4}">
      <dsp:nvSpPr>
        <dsp:cNvPr id="0" name=""/>
        <dsp:cNvSpPr/>
      </dsp:nvSpPr>
      <dsp:spPr>
        <a:xfrm>
          <a:off x="2732141" y="2422018"/>
          <a:ext cx="2480922" cy="1488553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solidFill>
                <a:schemeClr val="bg1"/>
              </a:solidFill>
            </a:rPr>
            <a:t>Competenze sulle nuove tecnologie e intelligenza artificiale</a:t>
          </a:r>
        </a:p>
      </dsp:txBody>
      <dsp:txXfrm>
        <a:off x="2732141" y="2422018"/>
        <a:ext cx="2480922" cy="1488553"/>
      </dsp:txXfrm>
    </dsp:sp>
    <dsp:sp modelId="{AD25B71A-ACFF-4898-844E-B7ED4D30BACB}">
      <dsp:nvSpPr>
        <dsp:cNvPr id="0" name=""/>
        <dsp:cNvSpPr/>
      </dsp:nvSpPr>
      <dsp:spPr>
        <a:xfrm>
          <a:off x="5461156" y="2422018"/>
          <a:ext cx="2480922" cy="1488553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>
              <a:solidFill>
                <a:schemeClr val="bg1"/>
              </a:solidFill>
            </a:rPr>
            <a:t>Medicina d'urgenza e di pronto soccorso</a:t>
          </a:r>
        </a:p>
      </dsp:txBody>
      <dsp:txXfrm>
        <a:off x="5461156" y="2422018"/>
        <a:ext cx="2480922" cy="1488553"/>
      </dsp:txXfrm>
    </dsp:sp>
    <dsp:sp modelId="{914D5588-232C-4195-B7C5-443D9565CC6A}">
      <dsp:nvSpPr>
        <dsp:cNvPr id="0" name=""/>
        <dsp:cNvSpPr/>
      </dsp:nvSpPr>
      <dsp:spPr>
        <a:xfrm>
          <a:off x="8190170" y="2422018"/>
          <a:ext cx="2480922" cy="1488553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>
              <a:solidFill>
                <a:schemeClr val="bg1"/>
              </a:solidFill>
            </a:rPr>
            <a:t>più conoscenze sull'invecchiamento nelle varie materie di studio</a:t>
          </a:r>
        </a:p>
      </dsp:txBody>
      <dsp:txXfrm>
        <a:off x="8190170" y="2422018"/>
        <a:ext cx="2480922" cy="14885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0235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848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6808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7773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5076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8608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8729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9615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1541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41167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5406" y="297688"/>
            <a:ext cx="5621189" cy="461665"/>
          </a:xfrm>
        </p:spPr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4275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5406" y="297688"/>
            <a:ext cx="5621189" cy="461665"/>
          </a:xfrm>
        </p:spPr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30094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83310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175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5406" y="297688"/>
            <a:ext cx="5621189" cy="461665"/>
          </a:xfrm>
        </p:spPr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28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5406" y="297688"/>
            <a:ext cx="5621189" cy="461665"/>
          </a:xfrm>
        </p:spPr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876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446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85406" y="297688"/>
            <a:ext cx="5621189" cy="2769989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436211"/>
            <a:ext cx="5386917" cy="7386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18158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436211"/>
            <a:ext cx="5389033" cy="7386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18158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26/02/2024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34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89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550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356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5406" y="297688"/>
            <a:ext cx="5621189" cy="927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4807" y="3170110"/>
            <a:ext cx="1174238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1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945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708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28600">
        <a:defRPr>
          <a:latin typeface="+mn-lt"/>
          <a:ea typeface="+mn-ea"/>
          <a:cs typeface="+mn-cs"/>
        </a:defRPr>
      </a:lvl2pPr>
      <a:lvl3pPr marL="457200">
        <a:defRPr>
          <a:latin typeface="+mn-lt"/>
          <a:ea typeface="+mn-ea"/>
          <a:cs typeface="+mn-cs"/>
        </a:defRPr>
      </a:lvl3pPr>
      <a:lvl4pPr marL="685800">
        <a:defRPr>
          <a:latin typeface="+mn-lt"/>
          <a:ea typeface="+mn-ea"/>
          <a:cs typeface="+mn-cs"/>
        </a:defRPr>
      </a:lvl4pPr>
      <a:lvl5pPr marL="914400">
        <a:defRPr>
          <a:latin typeface="+mn-lt"/>
          <a:ea typeface="+mn-ea"/>
          <a:cs typeface="+mn-cs"/>
        </a:defRPr>
      </a:lvl5pPr>
      <a:lvl6pPr marL="1143000">
        <a:defRPr>
          <a:latin typeface="+mn-lt"/>
          <a:ea typeface="+mn-ea"/>
          <a:cs typeface="+mn-cs"/>
        </a:defRPr>
      </a:lvl6pPr>
      <a:lvl7pPr marL="1371600">
        <a:defRPr>
          <a:latin typeface="+mn-lt"/>
          <a:ea typeface="+mn-ea"/>
          <a:cs typeface="+mn-cs"/>
        </a:defRPr>
      </a:lvl7pPr>
      <a:lvl8pPr marL="1600200">
        <a:defRPr>
          <a:latin typeface="+mn-lt"/>
          <a:ea typeface="+mn-ea"/>
          <a:cs typeface="+mn-cs"/>
        </a:defRPr>
      </a:lvl8pPr>
      <a:lvl9pPr marL="18288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28600">
        <a:defRPr>
          <a:latin typeface="+mn-lt"/>
          <a:ea typeface="+mn-ea"/>
          <a:cs typeface="+mn-cs"/>
        </a:defRPr>
      </a:lvl2pPr>
      <a:lvl3pPr marL="457200">
        <a:defRPr>
          <a:latin typeface="+mn-lt"/>
          <a:ea typeface="+mn-ea"/>
          <a:cs typeface="+mn-cs"/>
        </a:defRPr>
      </a:lvl3pPr>
      <a:lvl4pPr marL="685800">
        <a:defRPr>
          <a:latin typeface="+mn-lt"/>
          <a:ea typeface="+mn-ea"/>
          <a:cs typeface="+mn-cs"/>
        </a:defRPr>
      </a:lvl4pPr>
      <a:lvl5pPr marL="914400">
        <a:defRPr>
          <a:latin typeface="+mn-lt"/>
          <a:ea typeface="+mn-ea"/>
          <a:cs typeface="+mn-cs"/>
        </a:defRPr>
      </a:lvl5pPr>
      <a:lvl6pPr marL="1143000">
        <a:defRPr>
          <a:latin typeface="+mn-lt"/>
          <a:ea typeface="+mn-ea"/>
          <a:cs typeface="+mn-cs"/>
        </a:defRPr>
      </a:lvl6pPr>
      <a:lvl7pPr marL="1371600">
        <a:defRPr>
          <a:latin typeface="+mn-lt"/>
          <a:ea typeface="+mn-ea"/>
          <a:cs typeface="+mn-cs"/>
        </a:defRPr>
      </a:lvl7pPr>
      <a:lvl8pPr marL="1600200">
        <a:defRPr>
          <a:latin typeface="+mn-lt"/>
          <a:ea typeface="+mn-ea"/>
          <a:cs typeface="+mn-cs"/>
        </a:defRPr>
      </a:lvl8pPr>
      <a:lvl9pPr marL="18288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6"/>
          <p:cNvSpPr/>
          <p:nvPr/>
        </p:nvSpPr>
        <p:spPr>
          <a:xfrm>
            <a:off x="0" y="6400800"/>
            <a:ext cx="12191040" cy="4561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Rectangle 8"/>
          <p:cNvSpPr/>
          <p:nvPr/>
        </p:nvSpPr>
        <p:spPr>
          <a:xfrm>
            <a:off x="0" y="6334200"/>
            <a:ext cx="12191040" cy="65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Straight Connector 9"/>
          <p:cNvSpPr/>
          <p:nvPr/>
        </p:nvSpPr>
        <p:spPr>
          <a:xfrm>
            <a:off x="1193400" y="1737720"/>
            <a:ext cx="9966960" cy="360"/>
          </a:xfrm>
          <a:prstGeom prst="line">
            <a:avLst/>
          </a:prstGeom>
          <a:ln w="6350">
            <a:solidFill>
              <a:srgbClr val="80808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  <p:extLst>
      <p:ext uri="{BB962C8B-B14F-4D97-AF65-F5344CB8AC3E}">
        <p14:creationId xmlns:p14="http://schemas.microsoft.com/office/powerpoint/2010/main" val="253436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47119" y="1713601"/>
            <a:ext cx="11798701" cy="5071428"/>
            <a:chOff x="324609" y="3480809"/>
            <a:chExt cx="17634585" cy="101428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609" y="3480809"/>
              <a:ext cx="17634208" cy="1014223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5323" y="8567928"/>
              <a:ext cx="10814303" cy="305257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68808" y="3499104"/>
              <a:ext cx="17550765" cy="10058400"/>
            </a:xfrm>
            <a:custGeom>
              <a:avLst/>
              <a:gdLst/>
              <a:ahLst/>
              <a:cxnLst/>
              <a:rect l="l" t="t" r="r" b="b"/>
              <a:pathLst>
                <a:path w="17550765" h="10058400">
                  <a:moveTo>
                    <a:pt x="17550384" y="0"/>
                  </a:moveTo>
                  <a:lnTo>
                    <a:pt x="0" y="0"/>
                  </a:lnTo>
                  <a:lnTo>
                    <a:pt x="0" y="10058400"/>
                  </a:lnTo>
                  <a:lnTo>
                    <a:pt x="17550384" y="10058400"/>
                  </a:lnTo>
                  <a:lnTo>
                    <a:pt x="17550384" y="0"/>
                  </a:lnTo>
                  <a:close/>
                </a:path>
              </a:pathLst>
            </a:custGeom>
            <a:solidFill>
              <a:srgbClr val="C72405"/>
            </a:solidFill>
          </p:spPr>
          <p:txBody>
            <a:bodyPr wrap="square" lIns="0" tIns="0" rIns="0" bIns="0" rtlCol="0"/>
            <a:lstStyle/>
            <a:p>
              <a:pPr defTabSz="457200"/>
              <a:endParaRPr sz="90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228392" y="1863373"/>
            <a:ext cx="8015633" cy="4592604"/>
          </a:xfrm>
          <a:prstGeom prst="rect">
            <a:avLst/>
          </a:prstGeom>
        </p:spPr>
        <p:txBody>
          <a:bodyPr vert="horz" wrap="square" lIns="0" tIns="6668" rIns="0" bIns="0" rtlCol="0">
            <a:spAutoFit/>
          </a:bodyPr>
          <a:lstStyle/>
          <a:p>
            <a:pPr defTabSz="457200"/>
            <a:endParaRPr sz="200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341313" marR="1655445" algn="ctr" defTabSz="457200">
              <a:spcBef>
                <a:spcPts val="3"/>
              </a:spcBef>
            </a:pPr>
            <a:r>
              <a:rPr sz="3000" b="1" spc="-3" dirty="0">
                <a:solidFill>
                  <a:srgbClr val="FFFFFF"/>
                </a:solidFill>
                <a:latin typeface="Calibri"/>
                <a:cs typeface="Calibri"/>
              </a:rPr>
              <a:t>Corso</a:t>
            </a:r>
            <a:r>
              <a:rPr sz="3000" b="1" spc="-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di</a:t>
            </a:r>
            <a:r>
              <a:rPr sz="3000" b="1" spc="-3" dirty="0">
                <a:solidFill>
                  <a:srgbClr val="FFFFFF"/>
                </a:solidFill>
                <a:latin typeface="Calibri"/>
                <a:cs typeface="Calibri"/>
              </a:rPr>
              <a:t> Laurea</a:t>
            </a:r>
            <a:r>
              <a:rPr sz="3000" b="1" spc="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3" dirty="0">
                <a:solidFill>
                  <a:srgbClr val="FFFFFF"/>
                </a:solidFill>
                <a:latin typeface="Calibri"/>
                <a:cs typeface="Calibri"/>
              </a:rPr>
              <a:t>Magistrale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 a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 ciclo</a:t>
            </a:r>
            <a:r>
              <a:rPr sz="3000" b="1" spc="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unico </a:t>
            </a:r>
            <a:r>
              <a:rPr sz="3000" b="1" spc="-5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3000" b="1" spc="-3" dirty="0">
                <a:solidFill>
                  <a:srgbClr val="FFFFFF"/>
                </a:solidFill>
                <a:latin typeface="Calibri"/>
                <a:cs typeface="Calibri"/>
              </a:rPr>
              <a:t> Medicina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000" b="1" spc="-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dirty="0" err="1">
                <a:solidFill>
                  <a:srgbClr val="FFFFFF"/>
                </a:solidFill>
                <a:latin typeface="Calibri"/>
                <a:cs typeface="Calibri"/>
              </a:rPr>
              <a:t>Chirurgia</a:t>
            </a:r>
            <a:endParaRPr lang="it-IT" sz="2200" dirty="0">
              <a:solidFill>
                <a:prstClr val="black"/>
              </a:solidFill>
              <a:latin typeface="Calibri"/>
              <a:cs typeface="Calibri"/>
            </a:endParaRPr>
          </a:p>
          <a:p>
            <a:pPr defTabSz="457200">
              <a:spcBef>
                <a:spcPts val="10"/>
              </a:spcBef>
            </a:pPr>
            <a:endParaRPr sz="220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r>
              <a:rPr sz="2000" dirty="0" err="1">
                <a:solidFill>
                  <a:srgbClr val="FFFFFF"/>
                </a:solidFill>
                <a:latin typeface="Calibri"/>
                <a:cs typeface="Calibri"/>
              </a:rPr>
              <a:t>Presidente</a:t>
            </a:r>
            <a:r>
              <a:rPr lang="it-IT" sz="200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Prof.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it-IT" sz="2000" spc="-3" dirty="0">
                <a:solidFill>
                  <a:srgbClr val="FFFFFF"/>
                </a:solidFill>
                <a:latin typeface="Calibri"/>
                <a:cs typeface="Calibri"/>
              </a:rPr>
              <a:t>Paolo Ventura</a:t>
            </a: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FFFFFF"/>
                </a:solidFill>
                <a:latin typeface="Calibri"/>
                <a:cs typeface="Calibri"/>
              </a:rPr>
              <a:t>Consultazione delle Parti Interessate</a:t>
            </a:r>
          </a:p>
          <a:p>
            <a:pPr marR="1313815" algn="ctr" defTabSz="457200">
              <a:spcBef>
                <a:spcPts val="3"/>
              </a:spcBef>
            </a:pPr>
            <a:endParaRPr lang="it-IT" sz="3200" b="1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FFFFFF"/>
                </a:solidFill>
                <a:latin typeface="Calibri"/>
                <a:cs typeface="Calibri"/>
              </a:rPr>
              <a:t>27 febbraio 2024</a:t>
            </a:r>
            <a:endParaRPr sz="3200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7119" y="227744"/>
            <a:ext cx="2207501" cy="80162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099401" y="1006051"/>
            <a:ext cx="3993198" cy="39113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2500" spc="-3" dirty="0"/>
              <a:t>Facoltà</a:t>
            </a:r>
            <a:r>
              <a:rPr sz="2500" spc="-5" dirty="0"/>
              <a:t> </a:t>
            </a:r>
            <a:r>
              <a:rPr sz="2500" spc="-3" dirty="0"/>
              <a:t>di</a:t>
            </a:r>
            <a:r>
              <a:rPr sz="2500" spc="-23" dirty="0"/>
              <a:t> </a:t>
            </a:r>
            <a:r>
              <a:rPr sz="2500" dirty="0"/>
              <a:t>Medicina</a:t>
            </a:r>
            <a:r>
              <a:rPr sz="2500" spc="-5" dirty="0"/>
              <a:t> </a:t>
            </a:r>
            <a:r>
              <a:rPr sz="2500" dirty="0"/>
              <a:t>e</a:t>
            </a:r>
            <a:r>
              <a:rPr sz="2500" spc="-18" dirty="0"/>
              <a:t> </a:t>
            </a:r>
            <a:r>
              <a:rPr sz="2500" spc="-3" dirty="0"/>
              <a:t>Chirurgia</a:t>
            </a:r>
            <a:endParaRPr sz="2500" dirty="0"/>
          </a:p>
        </p:txBody>
      </p:sp>
      <p:pic>
        <p:nvPicPr>
          <p:cNvPr id="9" name="Picture 8" descr="Risultato immagini per centro servizi facoltà di medicina e chirurgia modena mo">
            <a:extLst>
              <a:ext uri="{FF2B5EF4-FFF2-40B4-BE49-F238E27FC236}">
                <a16:creationId xmlns:a16="http://schemas.microsoft.com/office/drawing/2014/main" id="{62232EA7-762D-6413-6246-AEBB12B51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30" y="1955445"/>
            <a:ext cx="2749162" cy="1790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14">
            <a:extLst>
              <a:ext uri="{FF2B5EF4-FFF2-40B4-BE49-F238E27FC236}">
                <a16:creationId xmlns:a16="http://schemas.microsoft.com/office/drawing/2014/main" id="{8855EC2D-E0CD-DA7C-C9FA-77311D4CE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879" y="227744"/>
            <a:ext cx="1292225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4330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DCDF9-AA7A-CB5E-DAEE-6472C9A41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89986522-DD18-253E-51FD-8CCB23CAED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889423"/>
              </p:ext>
            </p:extLst>
          </p:nvPr>
        </p:nvGraphicFramePr>
        <p:xfrm>
          <a:off x="1950368" y="1855360"/>
          <a:ext cx="8291264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88AB9DC1-5E57-16E1-C017-10324080C4F4}"/>
              </a:ext>
            </a:extLst>
          </p:cNvPr>
          <p:cNvSpPr txBox="1">
            <a:spLocks/>
          </p:cNvSpPr>
          <p:nvPr/>
        </p:nvSpPr>
        <p:spPr>
          <a:xfrm>
            <a:off x="1226552" y="159721"/>
            <a:ext cx="10898909" cy="201622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0" i="0" kern="120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it-IT" sz="2800" b="1"/>
              <a:t>1) Qual è la sua conoscenza delle competenze degli studenti e dei neolaureati del Corso di Laurea in Medicina e Chirurgia?</a:t>
            </a:r>
            <a:br>
              <a:rPr lang="it-IT" sz="2800"/>
            </a:b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458230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A62D70-A83D-423F-1545-484B90D18A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1906C7-524B-ADF9-6C27-E517F33D5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5" y="404664"/>
            <a:ext cx="11346024" cy="1431032"/>
          </a:xfrm>
        </p:spPr>
        <p:txBody>
          <a:bodyPr>
            <a:normAutofit/>
          </a:bodyPr>
          <a:lstStyle/>
          <a:p>
            <a:pPr lvl="0"/>
            <a:r>
              <a:rPr lang="it-IT" sz="2800" b="1" dirty="0"/>
              <a:t>2) Con quanti studenti e neolaureati del Corso è venuto in contatto negli ultimi 3 anni?</a:t>
            </a:r>
            <a:br>
              <a:rPr lang="it-IT" sz="2800" dirty="0"/>
            </a:br>
            <a:endParaRPr lang="it-IT" sz="2800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42C4EF75-A0C7-3945-9936-535F51A9AC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503947"/>
              </p:ext>
            </p:extLst>
          </p:nvPr>
        </p:nvGraphicFramePr>
        <p:xfrm>
          <a:off x="1981200" y="174016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1177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5F786-9632-750F-0403-AD9E7F4A9E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BA45E710-5025-F7C8-0C8A-DEB1C8B343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411779"/>
              </p:ext>
            </p:extLst>
          </p:nvPr>
        </p:nvGraphicFramePr>
        <p:xfrm>
          <a:off x="2236507" y="1879501"/>
          <a:ext cx="7859215" cy="4978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3C05BFD6-2E5F-3F4F-963E-62EB28E88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5" y="404664"/>
            <a:ext cx="11346024" cy="1431032"/>
          </a:xfrm>
        </p:spPr>
        <p:txBody>
          <a:bodyPr>
            <a:normAutofit fontScale="90000"/>
          </a:bodyPr>
          <a:lstStyle/>
          <a:p>
            <a:pPr lvl="0"/>
            <a:r>
              <a:rPr lang="it-IT" sz="2800" b="1" dirty="0"/>
              <a:t>2) Con quanti studenti e neolaureati del Corso è venuto in contatto negli ultimi 3 anni?</a:t>
            </a:r>
            <a:br>
              <a:rPr lang="it-IT" sz="2800" b="1" dirty="0"/>
            </a:br>
            <a:br>
              <a:rPr lang="it-IT" sz="2800" dirty="0"/>
            </a:b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184404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3080AF-2E36-59D9-2A6A-46AE6532FB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3F0277-85CF-F857-DDC0-E3EE641F1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90" y="404664"/>
            <a:ext cx="10758196" cy="1728192"/>
          </a:xfrm>
        </p:spPr>
        <p:txBody>
          <a:bodyPr>
            <a:normAutofit/>
          </a:bodyPr>
          <a:lstStyle/>
          <a:p>
            <a:pPr lvl="0"/>
            <a:r>
              <a:rPr lang="it-IT" sz="3100" b="1" dirty="0"/>
              <a:t>3) Ritiene che il Corso di Studi abbia attualmente un’offerta formativa adeguata per coloro che desiderano accedere alla professione?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91AB8E8-FCC4-67AC-AB4E-8A489EC643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8292019"/>
              </p:ext>
            </p:extLst>
          </p:nvPr>
        </p:nvGraphicFramePr>
        <p:xfrm>
          <a:off x="2207568" y="2276873"/>
          <a:ext cx="8003232" cy="428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4206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3C6C2C-F19F-BAD0-9CE1-FAEC89A52E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A7BF71-CA39-6C95-7FB5-9BE40F350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086" y="476672"/>
            <a:ext cx="10730204" cy="1143000"/>
          </a:xfrm>
        </p:spPr>
        <p:txBody>
          <a:bodyPr>
            <a:noAutofit/>
          </a:bodyPr>
          <a:lstStyle/>
          <a:p>
            <a:pPr lvl="0"/>
            <a:r>
              <a:rPr lang="it-IT" sz="2800" b="1" dirty="0"/>
              <a:t>4) Nella vostra Azienda fate affiancamento al neo assunto con le figure professionali di riferimento?</a:t>
            </a:r>
            <a:br>
              <a:rPr lang="it-IT" sz="2800" dirty="0"/>
            </a:br>
            <a:endParaRPr lang="it-IT" sz="28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B54AE485-37E7-16B9-18F8-D3FFEBE8BF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096136"/>
              </p:ext>
            </p:extLst>
          </p:nvPr>
        </p:nvGraphicFramePr>
        <p:xfrm>
          <a:off x="2063552" y="2060849"/>
          <a:ext cx="8064896" cy="4309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832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B0EAF-6A8A-577F-0DA8-ED8F255EC0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2ED4C8-C0CA-8A6B-1926-41D658F1A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43" y="404664"/>
            <a:ext cx="9578415" cy="1143000"/>
          </a:xfrm>
        </p:spPr>
        <p:txBody>
          <a:bodyPr>
            <a:noAutofit/>
          </a:bodyPr>
          <a:lstStyle/>
          <a:p>
            <a:pPr lvl="0"/>
            <a:r>
              <a:rPr lang="it-IT" sz="2800" b="1" dirty="0"/>
              <a:t>5) Ritiene che il Corso di Studi attualmente risponda ai Suoi bisogni, in qualità di Parte Interessata?</a:t>
            </a:r>
            <a:br>
              <a:rPr lang="it-IT" sz="2800" dirty="0"/>
            </a:br>
            <a:endParaRPr lang="it-IT" sz="28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DE424A8-FD7A-B767-91C3-9AEC00F459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668350"/>
              </p:ext>
            </p:extLst>
          </p:nvPr>
        </p:nvGraphicFramePr>
        <p:xfrm>
          <a:off x="2135561" y="1844825"/>
          <a:ext cx="7992119" cy="4320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1929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FC11CA-51F8-8BF0-CA0B-9CF4CA2C34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DB1EFD-DB99-2184-3E30-4AACAB6FA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44" y="620688"/>
            <a:ext cx="9494440" cy="1143000"/>
          </a:xfrm>
        </p:spPr>
        <p:txBody>
          <a:bodyPr>
            <a:normAutofit fontScale="90000"/>
          </a:bodyPr>
          <a:lstStyle/>
          <a:p>
            <a:pPr lvl="0"/>
            <a:r>
              <a:rPr lang="it-IT" sz="3100" b="1" dirty="0"/>
              <a:t>6) Nella vostra Azienda, offrite opportunità di formazione specifica al neo assunto nell’ambito di Vostro interesse?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338F8EE-5029-E194-AFC2-D842CCCCB9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5367161"/>
              </p:ext>
            </p:extLst>
          </p:nvPr>
        </p:nvGraphicFramePr>
        <p:xfrm>
          <a:off x="2279577" y="2060848"/>
          <a:ext cx="7848103" cy="4310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5891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08F3A-A44D-B96F-A8FA-0680081BDF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36E3D0-1C73-730F-0A03-2FDFF2F55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837" y="350100"/>
            <a:ext cx="11374015" cy="1143000"/>
          </a:xfrm>
        </p:spPr>
        <p:txBody>
          <a:bodyPr>
            <a:normAutofit fontScale="90000"/>
          </a:bodyPr>
          <a:lstStyle/>
          <a:p>
            <a:r>
              <a:rPr lang="it-IT" sz="3100" b="1" dirty="0"/>
              <a:t>Chi ha risposto “Sì”, quali ritiene siano le competenze peculiari al ruolo da sviluppare durante il Corso di Studi?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D686E5F5-F3B8-B64A-5C6C-C8F85535BB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754135"/>
              </p:ext>
            </p:extLst>
          </p:nvPr>
        </p:nvGraphicFramePr>
        <p:xfrm>
          <a:off x="709127" y="1600201"/>
          <a:ext cx="10776857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9608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578765-42AD-F4A1-C49C-DE7DB62EF1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F14735-43EE-70DC-FB88-ACD388B6C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47" y="548680"/>
            <a:ext cx="10543592" cy="1143000"/>
          </a:xfrm>
        </p:spPr>
        <p:txBody>
          <a:bodyPr>
            <a:normAutofit fontScale="90000"/>
          </a:bodyPr>
          <a:lstStyle/>
          <a:p>
            <a:r>
              <a:rPr lang="it-IT" sz="3100" b="1" dirty="0"/>
              <a:t>Chi ha risposto “Sì”, quali ritiene siano le competenze peculiari al ruolo da sviluppare durante il Corso di Studi?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927DD567-1829-F092-0005-02DEAD79BF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393369"/>
              </p:ext>
            </p:extLst>
          </p:nvPr>
        </p:nvGraphicFramePr>
        <p:xfrm>
          <a:off x="942392" y="1530221"/>
          <a:ext cx="10674220" cy="4595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7249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DE2AF2-0F78-50AB-5750-91F19EC68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745BCA-2F55-5AFD-952A-0122A684C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359" y="692696"/>
            <a:ext cx="10655559" cy="1143000"/>
          </a:xfrm>
        </p:spPr>
        <p:txBody>
          <a:bodyPr>
            <a:noAutofit/>
          </a:bodyPr>
          <a:lstStyle/>
          <a:p>
            <a:pPr lvl="0"/>
            <a:r>
              <a:rPr lang="it-IT" sz="2400" b="1" dirty="0"/>
              <a:t>7) Ritiene che il Corso di Studi dovrebbe approfondire l’offerta formativa in qualche ambito per preparare meglio al mondo del lavoro i futuri professionisti e offrire loro più chances di impiego?</a:t>
            </a:r>
            <a:br>
              <a:rPr lang="it-IT" sz="2400" dirty="0"/>
            </a:br>
            <a:endParaRPr lang="it-IT" sz="24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12C1DE3C-49B6-8E51-06DC-F1A4F7CE6F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8383313"/>
              </p:ext>
            </p:extLst>
          </p:nvPr>
        </p:nvGraphicFramePr>
        <p:xfrm>
          <a:off x="2207568" y="2132857"/>
          <a:ext cx="7859216" cy="420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3734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6649" y="1914948"/>
            <a:ext cx="11798701" cy="4943052"/>
            <a:chOff x="324609" y="3480809"/>
            <a:chExt cx="17634585" cy="101428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609" y="3480809"/>
              <a:ext cx="17634208" cy="1014223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5323" y="8567928"/>
              <a:ext cx="10814303" cy="305257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68808" y="3499104"/>
              <a:ext cx="17550765" cy="10058400"/>
            </a:xfrm>
            <a:custGeom>
              <a:avLst/>
              <a:gdLst/>
              <a:ahLst/>
              <a:cxnLst/>
              <a:rect l="l" t="t" r="r" b="b"/>
              <a:pathLst>
                <a:path w="17550765" h="10058400">
                  <a:moveTo>
                    <a:pt x="17550384" y="0"/>
                  </a:moveTo>
                  <a:lnTo>
                    <a:pt x="0" y="0"/>
                  </a:lnTo>
                  <a:lnTo>
                    <a:pt x="0" y="10058400"/>
                  </a:lnTo>
                  <a:lnTo>
                    <a:pt x="17550384" y="10058400"/>
                  </a:lnTo>
                  <a:lnTo>
                    <a:pt x="17550384" y="0"/>
                  </a:lnTo>
                  <a:close/>
                </a:path>
              </a:pathLst>
            </a:custGeom>
            <a:solidFill>
              <a:srgbClr val="C72405"/>
            </a:solidFill>
          </p:spPr>
          <p:txBody>
            <a:bodyPr wrap="square" lIns="0" tIns="0" rIns="0" bIns="0" rtlCol="0"/>
            <a:lstStyle/>
            <a:p>
              <a:pPr defTabSz="457200"/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    </a:t>
              </a:r>
            </a:p>
            <a:p>
              <a:pPr defTabSz="457200"/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Agenda</a:t>
              </a:r>
            </a:p>
            <a:p>
              <a:pPr defTabSz="457200"/>
              <a:endParaRPr lang="it-IT" sz="2000" dirty="0">
                <a:solidFill>
                  <a:schemeClr val="bg1"/>
                </a:solidFill>
                <a:latin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Saluti e Presentazioni</a:t>
              </a:r>
            </a:p>
            <a:p>
              <a:pPr defTabSz="457200"/>
              <a:endParaRPr lang="it-IT" sz="2000" dirty="0">
                <a:solidFill>
                  <a:schemeClr val="bg1"/>
                </a:solidFill>
                <a:latin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Gestione del Corso di laurea in Medicina nel 2023: problemi emergenti</a:t>
              </a:r>
            </a:p>
            <a:p>
              <a:pPr defTabSz="457200"/>
              <a:endParaRPr lang="it-IT" sz="2000" dirty="0">
                <a:solidFill>
                  <a:schemeClr val="bg1"/>
                </a:solidFill>
                <a:latin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FFFF"/>
                  </a:solidFill>
                  <a:latin typeface="Calibri"/>
                  <a:cs typeface="Calibri"/>
                </a:rPr>
                <a:t>L’opinione delle </a:t>
              </a:r>
              <a:r>
                <a:rPr lang="it-IT" sz="2000" spc="-5">
                  <a:solidFill>
                    <a:srgbClr val="FFFFFF"/>
                  </a:solidFill>
                  <a:latin typeface="Calibri"/>
                  <a:cs typeface="Calibri"/>
                </a:rPr>
                <a:t>Parti Interessate</a:t>
              </a:r>
            </a:p>
            <a:p>
              <a:pPr defTabSz="457200"/>
              <a:endParaRPr lang="it-IT" sz="2000" spc="-5" dirty="0">
                <a:solidFill>
                  <a:srgbClr val="FFFFFF"/>
                </a:solidFill>
                <a:latin typeface="Calibri"/>
                <a:cs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FFFF"/>
                  </a:solidFill>
                  <a:latin typeface="Calibri"/>
                  <a:cs typeface="Calibri"/>
                </a:rPr>
                <a:t>Discussione</a:t>
              </a:r>
            </a:p>
            <a:p>
              <a:pPr marL="342900" indent="-342900" defTabSz="457200">
                <a:buFontTx/>
                <a:buChar char="-"/>
              </a:pPr>
              <a:endParaRPr lang="it-IT" sz="2000" spc="-5" dirty="0">
                <a:solidFill>
                  <a:srgbClr val="FFFFFF"/>
                </a:solidFill>
                <a:latin typeface="Calibri"/>
                <a:cs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FFFF"/>
                  </a:solidFill>
                  <a:latin typeface="Calibri"/>
                  <a:cs typeface="Calibri"/>
                </a:rPr>
                <a:t>Conclusioni</a:t>
              </a:r>
              <a:endParaRPr lang="it-IT" sz="2000" dirty="0">
                <a:latin typeface="Calibri"/>
                <a:cs typeface="Calibri"/>
              </a:endParaRPr>
            </a:p>
          </p:txBody>
        </p:sp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7119" y="227744"/>
            <a:ext cx="2207501" cy="80162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47119" y="1195299"/>
            <a:ext cx="3993198" cy="39113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2500" spc="-3" dirty="0"/>
              <a:t>Facoltà</a:t>
            </a:r>
            <a:r>
              <a:rPr sz="2500" spc="-5" dirty="0"/>
              <a:t> </a:t>
            </a:r>
            <a:r>
              <a:rPr sz="2500" spc="-3" dirty="0"/>
              <a:t>di</a:t>
            </a:r>
            <a:r>
              <a:rPr sz="2500" spc="-23" dirty="0"/>
              <a:t> </a:t>
            </a:r>
            <a:r>
              <a:rPr sz="2500" dirty="0"/>
              <a:t>Medicina</a:t>
            </a:r>
            <a:r>
              <a:rPr sz="2500" spc="-5" dirty="0"/>
              <a:t> </a:t>
            </a:r>
            <a:r>
              <a:rPr sz="2500" dirty="0"/>
              <a:t>e</a:t>
            </a:r>
            <a:r>
              <a:rPr sz="2500" spc="-18" dirty="0"/>
              <a:t> </a:t>
            </a:r>
            <a:r>
              <a:rPr sz="2500" spc="-3" dirty="0"/>
              <a:t>Chirurgia</a:t>
            </a:r>
            <a:endParaRPr sz="2500" dirty="0"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4D4E6A0A-B0BC-0EF4-8223-325432DD9D31}"/>
              </a:ext>
            </a:extLst>
          </p:cNvPr>
          <p:cNvSpPr txBox="1"/>
          <p:nvPr/>
        </p:nvSpPr>
        <p:spPr>
          <a:xfrm>
            <a:off x="4963887" y="0"/>
            <a:ext cx="7496416" cy="1914948"/>
          </a:xfrm>
          <a:prstGeom prst="rect">
            <a:avLst/>
          </a:prstGeom>
        </p:spPr>
        <p:txBody>
          <a:bodyPr vert="horz" wrap="square" lIns="0" tIns="6668" rIns="0" bIns="0" rtlCol="0">
            <a:spAutoFit/>
          </a:bodyPr>
          <a:lstStyle/>
          <a:p>
            <a:pPr marR="1313815" algn="ctr" defTabSz="457200">
              <a:spcBef>
                <a:spcPts val="3"/>
              </a:spcBef>
            </a:pP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Corso</a:t>
            </a:r>
            <a:r>
              <a:rPr lang="it-IT" sz="2000" b="1" spc="-8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di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Laurea</a:t>
            </a:r>
            <a:r>
              <a:rPr lang="it-IT" sz="2000" b="1" spc="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Magistrale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 a</a:t>
            </a:r>
            <a:r>
              <a:rPr lang="it-IT" sz="2000" b="1" spc="-5" dirty="0">
                <a:solidFill>
                  <a:srgbClr val="C00000"/>
                </a:solidFill>
                <a:cs typeface="Calibri"/>
              </a:rPr>
              <a:t> ciclo</a:t>
            </a:r>
            <a:r>
              <a:rPr lang="it-IT" sz="2000" b="1" spc="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unico </a:t>
            </a:r>
            <a:r>
              <a:rPr lang="it-IT" sz="2000" b="1" spc="-535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in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Medicina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e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Chirurgia</a:t>
            </a:r>
            <a:endParaRPr lang="it-IT" sz="1600" dirty="0">
              <a:solidFill>
                <a:srgbClr val="C00000"/>
              </a:solidFill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C00000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Consultazione delle Parti Interessate</a:t>
            </a: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27 febbraio 2024</a:t>
            </a:r>
            <a:endParaRPr sz="3200" b="1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B18952-7E26-CCCB-72F8-58B7928666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0BFE-5A86-37B2-0041-1CD9390AC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788" y="620688"/>
            <a:ext cx="10795518" cy="1143000"/>
          </a:xfrm>
        </p:spPr>
        <p:txBody>
          <a:bodyPr>
            <a:normAutofit fontScale="90000"/>
          </a:bodyPr>
          <a:lstStyle/>
          <a:p>
            <a:pPr lvl="0"/>
            <a:r>
              <a:rPr lang="it-IT" sz="3100" b="1" dirty="0"/>
              <a:t>8) Pensa che la sua Azienda assumerà o intratterrà rapporti professionali con studenti o laureati del Corso di Studi nei prossimi tre anni?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7217056C-0B3E-0F33-4E96-A82CB3123C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130161"/>
              </p:ext>
            </p:extLst>
          </p:nvPr>
        </p:nvGraphicFramePr>
        <p:xfrm>
          <a:off x="2135560" y="2204865"/>
          <a:ext cx="8075240" cy="406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0471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05D608-C25D-83B6-1383-B190D5E8BD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2BD80B-76E5-DEFC-9566-260B5695F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6456" y="706002"/>
            <a:ext cx="5621189" cy="461665"/>
          </a:xfrm>
        </p:spPr>
        <p:txBody>
          <a:bodyPr>
            <a:normAutofit fontScale="90000"/>
          </a:bodyPr>
          <a:lstStyle/>
          <a:p>
            <a:r>
              <a:rPr lang="it-IT" sz="3600" b="1" dirty="0"/>
              <a:t>Commenti/ Suggerimenti: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2ED403-384F-7950-6E4D-C856E0682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943885"/>
            <a:ext cx="11077575" cy="3977280"/>
          </a:xfrm>
        </p:spPr>
        <p:txBody>
          <a:bodyPr>
            <a:normAutofit fontScale="25000" lnSpcReduction="20000"/>
          </a:bodyPr>
          <a:lstStyle/>
          <a:p>
            <a:pPr lvl="0" algn="just">
              <a:lnSpc>
                <a:spcPct val="120000"/>
              </a:lnSpc>
            </a:pPr>
            <a:r>
              <a:rPr lang="it-IT" sz="6400" dirty="0"/>
              <a:t>Ridurre le ore passate a studiare nozioni specialistiche (che nessuno ricorderà mai se non affronta con regolarità) permetterebbe anche di frequentare i tirocini con più serenità o di fare più ore di tirocinio libero (che sono quelle più formative in assoluto e a mio parere sarebbero da incentivare). Sarebbe anche utile un corso pratico-teorico per acquisire competenze infermieristiche!</a:t>
            </a:r>
          </a:p>
          <a:p>
            <a:pPr lvl="0" algn="just">
              <a:lnSpc>
                <a:spcPct val="120000"/>
              </a:lnSpc>
            </a:pPr>
            <a:r>
              <a:rPr lang="it-IT" sz="6400" dirty="0"/>
              <a:t>Riteniamo che la preparazione offerta dal corso di laurea in Medicina e Chirurgia di </a:t>
            </a:r>
            <a:r>
              <a:rPr lang="it-IT" sz="6400" dirty="0" err="1"/>
              <a:t>Unimore</a:t>
            </a:r>
            <a:r>
              <a:rPr lang="it-IT" sz="6400" dirty="0"/>
              <a:t> </a:t>
            </a:r>
            <a:r>
              <a:rPr lang="it-IT" sz="6400" b="1" dirty="0"/>
              <a:t>sia di alto livello</a:t>
            </a:r>
            <a:r>
              <a:rPr lang="it-IT" sz="6400" dirty="0"/>
              <a:t>. Ci permettiamo di suggerire approfondimenti didattici in materia di: urgenze ed emergenze mediche, certificazione (soprattutto INPS), rischio clinico (prevenzione e gestione degli errori, soprattutto diagnostici). Come sempre, offriamo volentieri la nostra disponibilità a lavorare su questi argomenti.</a:t>
            </a:r>
          </a:p>
          <a:p>
            <a:pPr lvl="0" algn="just">
              <a:lnSpc>
                <a:spcPct val="120000"/>
              </a:lnSpc>
            </a:pPr>
            <a:r>
              <a:rPr lang="it-IT" sz="6400" dirty="0"/>
              <a:t>Maggiore coinvolgimento all’atto della definizione della data dell’incontro.</a:t>
            </a:r>
          </a:p>
          <a:p>
            <a:pPr lvl="0" algn="just">
              <a:lnSpc>
                <a:spcPct val="120000"/>
              </a:lnSpc>
            </a:pPr>
            <a:r>
              <a:rPr lang="it-IT" sz="6400" dirty="0"/>
              <a:t>Si auspica un maggior coinvolgimento dell'Ufficio nella programmazione dei tirocini degli studenti in Azienda</a:t>
            </a:r>
          </a:p>
          <a:p>
            <a:pPr lvl="0" algn="just">
              <a:lnSpc>
                <a:spcPct val="120000"/>
              </a:lnSpc>
            </a:pPr>
            <a:r>
              <a:rPr lang="it-IT" sz="6400" dirty="0"/>
              <a:t>Consiglierei di migliorare l'insegnamento e la pratica </a:t>
            </a:r>
            <a:r>
              <a:rPr lang="it-IT" sz="6400" b="1" dirty="0"/>
              <a:t>nelle cure palliative</a:t>
            </a:r>
            <a:r>
              <a:rPr lang="it-IT" sz="6400" dirty="0"/>
              <a:t>.</a:t>
            </a:r>
          </a:p>
          <a:p>
            <a:pPr lvl="0" algn="just">
              <a:lnSpc>
                <a:spcPct val="120000"/>
              </a:lnSpc>
            </a:pPr>
            <a:r>
              <a:rPr lang="it-IT" sz="6400" dirty="0"/>
              <a:t>Fare domande </a:t>
            </a:r>
            <a:r>
              <a:rPr lang="it-IT" sz="6400" b="1" dirty="0"/>
              <a:t>più precise</a:t>
            </a:r>
            <a:r>
              <a:rPr lang="it-IT" sz="6400" dirty="0"/>
              <a:t>.</a:t>
            </a:r>
          </a:p>
          <a:p>
            <a:pPr lvl="0" algn="just">
              <a:lnSpc>
                <a:spcPct val="120000"/>
              </a:lnSpc>
            </a:pPr>
            <a:r>
              <a:rPr lang="it-IT" sz="6400" b="1" dirty="0"/>
              <a:t>Rimane punto dolente il numero limitato di laureati rispetto anche ai posti in Scuola di Specializzazione</a:t>
            </a:r>
          </a:p>
          <a:p>
            <a:pPr algn="just">
              <a:lnSpc>
                <a:spcPct val="120000"/>
              </a:lnSpc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47009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D5FD1F-D710-0AF7-5C29-09D5E96A9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87353C-8E57-EBA7-86C8-6CE895B7C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b="1" dirty="0"/>
              <a:t>Parti interessate 2023 vs 2024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121E614B-0DE1-B8F4-34AD-EA66DED916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190" y="1600201"/>
            <a:ext cx="7579149" cy="4525963"/>
          </a:xfrm>
        </p:spPr>
      </p:pic>
    </p:spTree>
    <p:extLst>
      <p:ext uri="{BB962C8B-B14F-4D97-AF65-F5344CB8AC3E}">
        <p14:creationId xmlns:p14="http://schemas.microsoft.com/office/powerpoint/2010/main" val="1399233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1E441F-96B7-CBFF-5158-99254021C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C72BC6-3D42-D054-484A-2E6E758FD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476672"/>
            <a:ext cx="11582399" cy="1143000"/>
          </a:xfrm>
        </p:spPr>
        <p:txBody>
          <a:bodyPr>
            <a:normAutofit fontScale="90000"/>
          </a:bodyPr>
          <a:lstStyle/>
          <a:p>
            <a:pPr lvl="0"/>
            <a:r>
              <a:rPr lang="it-IT" sz="3100" b="1" dirty="0"/>
              <a:t>Qual è la sua conoscenza delle competenze degli studenti e dei neolaureati del Corso di Laurea in Medicina e Chirurgia?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30651A-AF84-0A15-CC8B-8D68F304C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2023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1E25E15-AAC5-2282-6AEA-B684790A89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A07775F2-D943-8BB3-C311-62B2EB9953D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981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61123DFA-0701-69A1-C39D-1E58FFCC5A24}"/>
              </a:ext>
            </a:extLst>
          </p:cNvPr>
          <p:cNvGraphicFramePr/>
          <p:nvPr/>
        </p:nvGraphicFramePr>
        <p:xfrm>
          <a:off x="2063553" y="2276872"/>
          <a:ext cx="3754363" cy="353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Segnaposto contenuto 11">
            <a:extLst>
              <a:ext uri="{FF2B5EF4-FFF2-40B4-BE49-F238E27FC236}">
                <a16:creationId xmlns:a16="http://schemas.microsoft.com/office/drawing/2014/main" id="{3B64AA4C-FADF-9E38-5D4F-8CE5283724DC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6169026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300890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B5C8FF-4EE8-EA54-6991-2BF66B3543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D069CE2-F5CB-2726-D39E-C5BB18FAE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2023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3BC5F14-5282-654D-8D25-21E312EC94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graphicFrame>
        <p:nvGraphicFramePr>
          <p:cNvPr id="10" name="Segnaposto contenuto 6">
            <a:extLst>
              <a:ext uri="{FF2B5EF4-FFF2-40B4-BE49-F238E27FC236}">
                <a16:creationId xmlns:a16="http://schemas.microsoft.com/office/drawing/2014/main" id="{9853FD52-1ADB-FDFF-BDA1-3D31FA16BE9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981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Segnaposto contenuto 3">
            <a:extLst>
              <a:ext uri="{FF2B5EF4-FFF2-40B4-BE49-F238E27FC236}">
                <a16:creationId xmlns:a16="http://schemas.microsoft.com/office/drawing/2014/main" id="{3F153C5F-9A29-9211-3575-7BC141571655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6169026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3794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ED291F-892A-5271-4A17-CE5A462B14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BBC4AC-86E9-F47A-103C-F8CDBA20B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1" y="404664"/>
            <a:ext cx="10725150" cy="1143000"/>
          </a:xfrm>
        </p:spPr>
        <p:txBody>
          <a:bodyPr>
            <a:normAutofit fontScale="90000"/>
          </a:bodyPr>
          <a:lstStyle/>
          <a:p>
            <a:pPr lvl="0"/>
            <a:r>
              <a:rPr lang="it-IT" sz="3100" b="1" dirty="0"/>
              <a:t>Con quanti studenti e neolaureati del Corso è venuto in contatto negli ultimi 3 anni?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D67CA70-5ED0-CF32-29F1-B04A38FAA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2023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492A64B-E4D3-3142-DED7-FCD10C9DF5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8281BCAE-1235-003E-CC7D-F89DCD74657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981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egnaposto contenuto 4">
            <a:extLst>
              <a:ext uri="{FF2B5EF4-FFF2-40B4-BE49-F238E27FC236}">
                <a16:creationId xmlns:a16="http://schemas.microsoft.com/office/drawing/2014/main" id="{5F2AF3CB-394A-7995-F023-0A6F3AE36944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6169026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838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1163E7-3A97-2474-1167-87C076A5D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364FCB1-9A37-F769-C2D0-824C197E7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2023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3623C95-C5CD-8E95-3489-D372ADE977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9FF86A2D-44B3-D1BD-F18F-246D8258B22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981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egnaposto contenuto 3">
            <a:extLst>
              <a:ext uri="{FF2B5EF4-FFF2-40B4-BE49-F238E27FC236}">
                <a16:creationId xmlns:a16="http://schemas.microsoft.com/office/drawing/2014/main" id="{F2D9C150-AF8F-4343-597C-A28CF3401880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6169026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16515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F02304-54BC-5FA6-2247-F7D7F7662D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794CFF-5A9D-D468-56BF-D77A76195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404664"/>
            <a:ext cx="11249025" cy="1143000"/>
          </a:xfrm>
        </p:spPr>
        <p:txBody>
          <a:bodyPr>
            <a:noAutofit/>
          </a:bodyPr>
          <a:lstStyle/>
          <a:p>
            <a:pPr lvl="0"/>
            <a:r>
              <a:rPr lang="it-IT" sz="2800" b="1" dirty="0"/>
              <a:t>Ritiene che il Corso di Studi abbia attualmente un’offerta formativa adeguata per coloro che desiderano accedere alla professione?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41555EF-FD69-FE45-5635-EBA58159A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2023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135BDB6-48CA-2D1E-7033-051B844D5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graphicFrame>
        <p:nvGraphicFramePr>
          <p:cNvPr id="7" name="Segnaposto contenuto 3">
            <a:extLst>
              <a:ext uri="{FF2B5EF4-FFF2-40B4-BE49-F238E27FC236}">
                <a16:creationId xmlns:a16="http://schemas.microsoft.com/office/drawing/2014/main" id="{B4473F7F-E7F2-4477-006E-DEBACE9BC5EA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6169026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730C4F6B-B8A5-BE6A-7AC4-E3B7B10A3E1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981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15667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126754-FE59-E528-F37E-D55542294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7C3B38-C7D7-D2F6-74A2-E7EE60557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729" y="297688"/>
            <a:ext cx="11607271" cy="2769989"/>
          </a:xfrm>
        </p:spPr>
        <p:txBody>
          <a:bodyPr>
            <a:noAutofit/>
          </a:bodyPr>
          <a:lstStyle/>
          <a:p>
            <a:pPr lvl="0"/>
            <a:r>
              <a:rPr lang="it-IT" sz="2800" b="1" dirty="0"/>
              <a:t>Nella vostra Azienda fate affiancamento al neo assunto con le figure professionali di riferimento?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F475295-14C8-BBBF-52FF-A68A93E3F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2023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4B8321A-6971-4EC9-FD7C-1173625F01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95A696BB-A394-D8CA-0B71-CCE73F86471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981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Segnaposto contenuto 3">
            <a:extLst>
              <a:ext uri="{FF2B5EF4-FFF2-40B4-BE49-F238E27FC236}">
                <a16:creationId xmlns:a16="http://schemas.microsoft.com/office/drawing/2014/main" id="{2514AE18-1830-6E51-7C78-59F1DDFD58F8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6169026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82686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AAB8B8-2D64-2F4B-214F-7EAD5C8E5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818C34-DE24-BB43-3954-E99399F97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4664"/>
            <a:ext cx="10877550" cy="1143000"/>
          </a:xfrm>
        </p:spPr>
        <p:txBody>
          <a:bodyPr>
            <a:normAutofit fontScale="90000"/>
          </a:bodyPr>
          <a:lstStyle/>
          <a:p>
            <a:pPr lvl="0"/>
            <a:r>
              <a:rPr lang="it-IT" sz="3100" b="1" dirty="0"/>
              <a:t>Ritiene che il Corso di Studi attualmente risponda ai Suoi bisogni, in qualità di Parte Interessata?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3811D8-3333-5DCE-A18C-C9F6C9D1B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2023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9677DE5-F085-F334-7F4E-1934E013AE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8408AB84-D64F-8846-AA88-5DCFF09ED7E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981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egnaposto contenuto 3">
            <a:extLst>
              <a:ext uri="{FF2B5EF4-FFF2-40B4-BE49-F238E27FC236}">
                <a16:creationId xmlns:a16="http://schemas.microsoft.com/office/drawing/2014/main" id="{EFD3EA75-DB84-E2C3-6456-F5AE74760616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6169026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31669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6AD57BE-50E5-0F15-2A04-337CE2BCA928}"/>
              </a:ext>
            </a:extLst>
          </p:cNvPr>
          <p:cNvSpPr txBox="1"/>
          <p:nvPr/>
        </p:nvSpPr>
        <p:spPr>
          <a:xfrm>
            <a:off x="492118" y="2467118"/>
            <a:ext cx="1048760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it-IT" sz="3200" b="1" spc="-5" dirty="0">
                <a:solidFill>
                  <a:srgbClr val="C00000"/>
                </a:solidFill>
                <a:latin typeface="Calibri"/>
                <a:cs typeface="Calibri"/>
              </a:rPr>
              <a:t>Presentazioni</a:t>
            </a:r>
          </a:p>
          <a:p>
            <a:pPr algn="ctr" defTabSz="457200"/>
            <a:endParaRPr lang="it-IT" sz="3200" b="1" spc="-5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1A3770-139C-34AA-DC3C-EFD1EB0B178D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0889816" y="296713"/>
            <a:ext cx="915840" cy="961560"/>
          </a:xfrm>
          <a:prstGeom prst="rect">
            <a:avLst/>
          </a:prstGeom>
          <a:ln w="0">
            <a:noFill/>
          </a:ln>
        </p:spPr>
      </p:pic>
      <p:pic>
        <p:nvPicPr>
          <p:cNvPr id="1026" name="Picture 2" descr="presentarsi – My Rosetta Stone">
            <a:extLst>
              <a:ext uri="{FF2B5EF4-FFF2-40B4-BE49-F238E27FC236}">
                <a16:creationId xmlns:a16="http://schemas.microsoft.com/office/drawing/2014/main" id="{ADF7D95D-BD1E-3839-C3F1-33051DB7D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332" y="3005727"/>
            <a:ext cx="3810000" cy="25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3889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573D7D-BD88-3385-C8BD-DB40BD9CDB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4D0F97-1DFF-1BDF-ED3A-B02B0152A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404664"/>
            <a:ext cx="11096624" cy="1143000"/>
          </a:xfrm>
        </p:spPr>
        <p:txBody>
          <a:bodyPr>
            <a:noAutofit/>
          </a:bodyPr>
          <a:lstStyle/>
          <a:p>
            <a:pPr lvl="0"/>
            <a:r>
              <a:rPr lang="it-IT" sz="2800" b="1" dirty="0"/>
              <a:t>Nella vostra Azienda, offrite opportunità di formazione specifica al neo assunto nell’ambito di Vostro interesse?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6E9B740-808A-BEF8-7C1E-E25B1B802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2023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D8E2B6D-6A1E-2C35-E5CC-AE28AB9BD2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37006479-5F30-DBD1-61A4-F91777692A4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981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egnaposto contenuto 3">
            <a:extLst>
              <a:ext uri="{FF2B5EF4-FFF2-40B4-BE49-F238E27FC236}">
                <a16:creationId xmlns:a16="http://schemas.microsoft.com/office/drawing/2014/main" id="{CC25830E-24C7-7C2A-5A1C-5CBD346145DA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6169026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12169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F9854-C52B-8879-651B-BE7D4AB7A0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CE58A3-3684-E054-8A37-AAC8A6661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25" y="476672"/>
            <a:ext cx="11658599" cy="1143000"/>
          </a:xfrm>
        </p:spPr>
        <p:txBody>
          <a:bodyPr>
            <a:noAutofit/>
          </a:bodyPr>
          <a:lstStyle/>
          <a:p>
            <a:pPr lvl="0"/>
            <a:r>
              <a:rPr lang="it-IT" sz="2400" b="1" dirty="0"/>
              <a:t>Ritiene che il Corso di Studi dovrebbe approfondire l’offerta formativa in qualche ambito per preparare meglio al mondo del lavoro i futuri professionisti e offrire loro più chances di impiego?</a:t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39D3DB8-48FD-B5AD-B190-A768F89C8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2023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0D65659-C2D3-B729-F7CC-2596BF238C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FBBB5C24-F714-D626-2646-D6D1372FC94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981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egnaposto contenuto 3">
            <a:extLst>
              <a:ext uri="{FF2B5EF4-FFF2-40B4-BE49-F238E27FC236}">
                <a16:creationId xmlns:a16="http://schemas.microsoft.com/office/drawing/2014/main" id="{9DADE0EA-E4BF-B985-F2EE-994EE728FD14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6169026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37490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2451CA-C447-C543-4AAD-59CFE08D53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E0DB37-5827-8CFF-D554-E2AEAE39F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091" y="297688"/>
            <a:ext cx="10954809" cy="2769989"/>
          </a:xfrm>
        </p:spPr>
        <p:txBody>
          <a:bodyPr>
            <a:noAutofit/>
          </a:bodyPr>
          <a:lstStyle/>
          <a:p>
            <a:pPr lvl="0"/>
            <a:r>
              <a:rPr lang="it-IT" sz="2800" b="1" dirty="0"/>
              <a:t>Pensa che la sua Azienda assumerà o intratterrà rapporti professionali con studenti o laureati del Corso di Studi nei prossimi tre anni?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414A59-9A08-BF51-7069-B14465B76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2023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3EA41DA-648D-5E85-2728-1431885F49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EAF1F11E-4D9B-F44E-D941-1C2147FD45B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981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egnaposto contenuto 3">
            <a:extLst>
              <a:ext uri="{FF2B5EF4-FFF2-40B4-BE49-F238E27FC236}">
                <a16:creationId xmlns:a16="http://schemas.microsoft.com/office/drawing/2014/main" id="{E2FE4159-D7C4-B0E5-CD38-8D0FFDFC9E0F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6169026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93471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2632CE-B7AB-C825-2B57-5C4982CB3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575A4B-9EF5-15BC-9D02-9D634ECA4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/>
              <a:t>Commenti/ Suggerimenti: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E45357-BD99-F501-0990-832F4B584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50521" y="963501"/>
            <a:ext cx="4040188" cy="639762"/>
          </a:xfrm>
        </p:spPr>
        <p:txBody>
          <a:bodyPr/>
          <a:lstStyle/>
          <a:p>
            <a:pPr algn="ctr"/>
            <a:r>
              <a:rPr lang="it-IT" dirty="0"/>
              <a:t>2023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5F24D7E-80AA-146D-1C6F-96B3652A9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0767" y="1975889"/>
            <a:ext cx="5420411" cy="4608511"/>
          </a:xfrm>
        </p:spPr>
        <p:txBody>
          <a:bodyPr>
            <a:noAutofit/>
          </a:bodyPr>
          <a:lstStyle/>
          <a:p>
            <a:pPr lvl="0"/>
            <a:r>
              <a:rPr lang="it-IT" sz="1200" dirty="0"/>
              <a:t>Favorire l’integrazione tra le professioni/discipline sanitarie già nei corsi di studi è propedeutico alla collaborazione/attività in team multidisciplinari da attuarsi in ambito lavorativo successivo</a:t>
            </a:r>
          </a:p>
          <a:p>
            <a:pPr lvl="0"/>
            <a:r>
              <a:rPr lang="it-IT" sz="1200" dirty="0"/>
              <a:t>Ampliare l’offerta formativa a molti più servizi sanitari territoriali dal momento che il maggior numero di pazienti e di prestazioni viene svolta in quel </a:t>
            </a:r>
            <a:r>
              <a:rPr lang="it-IT" sz="1200" dirty="0" err="1"/>
              <a:t>setting</a:t>
            </a:r>
            <a:r>
              <a:rPr lang="it-IT" sz="1200" dirty="0"/>
              <a:t> e non in ambito ospedaliero</a:t>
            </a:r>
          </a:p>
          <a:p>
            <a:pPr lvl="0"/>
            <a:r>
              <a:rPr lang="it-IT" sz="1200" dirty="0"/>
              <a:t>Integrare l’attuale piano di studi e di formazione con i contenuti trasversali che solo la figura del paziente/</a:t>
            </a:r>
            <a:r>
              <a:rPr lang="it-IT" sz="1200" dirty="0" err="1"/>
              <a:t>caregiver</a:t>
            </a:r>
            <a:r>
              <a:rPr lang="it-IT" sz="1200" dirty="0"/>
              <a:t> formatore può apportare, al fine di una cura umanizzata</a:t>
            </a:r>
          </a:p>
          <a:p>
            <a:pPr lvl="0"/>
            <a:r>
              <a:rPr lang="it-IT" sz="1200" dirty="0"/>
              <a:t>Inserire nel Curriculum un incontro sui Diritti dei bambini</a:t>
            </a:r>
          </a:p>
          <a:p>
            <a:pPr lvl="0"/>
            <a:r>
              <a:rPr lang="it-IT" sz="1200" dirty="0"/>
              <a:t>Nel passaggio da studente a medico specializzando ho avuto alcune difficoltà a trasferire nella pratica le mie conoscenze teoriche, in particolare per quanto riguarda la farmacologia. Ho trovato particolarmente utile l’ultimo anno del Corso di Laurea tra le lezioni di medicina interna e i tirocini abilitanti. Negli altri anni di corso si spendono, a mio parere, troppe ore di lezione su argomenti teorici o di pertinenza specialistica. Nel complesso credo comunque che il nostro livello di preparazione sia buono.</a:t>
            </a:r>
          </a:p>
          <a:p>
            <a:r>
              <a:rPr lang="it-IT" sz="1200" dirty="0"/>
              <a:t>Credo che una maggiore integrazione e interlocuzione tra gli studenti e i neolaureati con il settore farmaceutico potrebbe essere molto utile.</a:t>
            </a:r>
          </a:p>
          <a:p>
            <a:pPr lvl="0"/>
            <a:endParaRPr lang="it-IT" sz="1200" dirty="0"/>
          </a:p>
          <a:p>
            <a:endParaRPr lang="it-IT" sz="1200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4517A29-E39C-85CF-A869-F5F846705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1263" y="898724"/>
            <a:ext cx="4041775" cy="63976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2622AB6-898F-F3B0-ABAE-AFC47FB1A4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1847406"/>
            <a:ext cx="5932602" cy="3623410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</a:pPr>
            <a:r>
              <a:rPr lang="it-IT" sz="1200" dirty="0"/>
              <a:t>Ridurre le ore passate a studiare nozioni specialistiche (che nessuno ricorderà mai se non affronta con regolarità) permetterebbe anche di frequentare i tirocini con più serenità o di fare più ore di tirocinio libero (che sono quelle più formative in assoluto e a mio parere sarebbero da incentivare). Sarebbe anche utile un corso pratico-teorico per acquisire competenze infermieristiche!</a:t>
            </a:r>
          </a:p>
          <a:p>
            <a:pPr lvl="0">
              <a:lnSpc>
                <a:spcPct val="120000"/>
              </a:lnSpc>
            </a:pPr>
            <a:r>
              <a:rPr lang="it-IT" sz="1200" dirty="0"/>
              <a:t>Riteniamo che la preparazione offerta dal corso di laurea in Medicina e Chirurgia di </a:t>
            </a:r>
            <a:r>
              <a:rPr lang="it-IT" sz="1200" dirty="0" err="1"/>
              <a:t>Unimore</a:t>
            </a:r>
            <a:r>
              <a:rPr lang="it-IT" sz="1200" dirty="0"/>
              <a:t> sia di alto livello. Ci permettiamo di suggerire approfondimenti didattici in materia di: urgenze ed emergenze mediche, certificazione (soprattutto INPS), rischio clinico (prevenzione e gestione degli errori, soprattutto diagnostici). Come sempre, offriamo volentieri la nostra disponibilità a lavorare su questi argomenti.</a:t>
            </a:r>
          </a:p>
          <a:p>
            <a:pPr lvl="0">
              <a:lnSpc>
                <a:spcPct val="120000"/>
              </a:lnSpc>
            </a:pPr>
            <a:r>
              <a:rPr lang="it-IT" sz="1200" dirty="0"/>
              <a:t>Maggiore coinvolgimento all’atto della definizione della data dell’incontro.</a:t>
            </a:r>
          </a:p>
          <a:p>
            <a:pPr lvl="0">
              <a:lnSpc>
                <a:spcPct val="120000"/>
              </a:lnSpc>
            </a:pPr>
            <a:r>
              <a:rPr lang="it-IT" sz="1200" dirty="0"/>
              <a:t>Si auspica un maggior coinvolgimento dell'Ufficio nella programmazione dei tirocini degli studenti in Azienda</a:t>
            </a:r>
          </a:p>
          <a:p>
            <a:pPr lvl="0">
              <a:lnSpc>
                <a:spcPct val="120000"/>
              </a:lnSpc>
            </a:pPr>
            <a:r>
              <a:rPr lang="it-IT" sz="1200" dirty="0"/>
              <a:t>Consiglierei di migliorare l'insegnamento e la pratica nelle cure palliative.</a:t>
            </a:r>
          </a:p>
          <a:p>
            <a:pPr lvl="0">
              <a:lnSpc>
                <a:spcPct val="120000"/>
              </a:lnSpc>
            </a:pPr>
            <a:r>
              <a:rPr lang="it-IT" sz="1200" dirty="0"/>
              <a:t>Fare domande più precise.</a:t>
            </a:r>
          </a:p>
          <a:p>
            <a:pPr lvl="0">
              <a:lnSpc>
                <a:spcPct val="120000"/>
              </a:lnSpc>
            </a:pPr>
            <a:r>
              <a:rPr lang="it-IT" sz="1200" dirty="0"/>
              <a:t>Rimane punto dolente il numero limitato di laureati rispetto anche ai posti in Scuola di Specializzazione</a:t>
            </a:r>
          </a:p>
          <a:p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240990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6649" y="1914948"/>
            <a:ext cx="11798701" cy="4943052"/>
            <a:chOff x="324609" y="3480809"/>
            <a:chExt cx="17634585" cy="101428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609" y="3480809"/>
              <a:ext cx="17634208" cy="1014223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5323" y="8567928"/>
              <a:ext cx="10814303" cy="305257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68808" y="3499104"/>
              <a:ext cx="17550765" cy="10058400"/>
            </a:xfrm>
            <a:custGeom>
              <a:avLst/>
              <a:gdLst/>
              <a:ahLst/>
              <a:cxnLst/>
              <a:rect l="l" t="t" r="r" b="b"/>
              <a:pathLst>
                <a:path w="17550765" h="10058400">
                  <a:moveTo>
                    <a:pt x="17550384" y="0"/>
                  </a:moveTo>
                  <a:lnTo>
                    <a:pt x="0" y="0"/>
                  </a:lnTo>
                  <a:lnTo>
                    <a:pt x="0" y="10058400"/>
                  </a:lnTo>
                  <a:lnTo>
                    <a:pt x="17550384" y="10058400"/>
                  </a:lnTo>
                  <a:lnTo>
                    <a:pt x="17550384" y="0"/>
                  </a:lnTo>
                  <a:close/>
                </a:path>
              </a:pathLst>
            </a:custGeom>
            <a:solidFill>
              <a:srgbClr val="C72405"/>
            </a:solidFill>
          </p:spPr>
          <p:txBody>
            <a:bodyPr wrap="square" lIns="0" tIns="0" rIns="0" bIns="0" rtlCol="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Agenda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Presentazione dell’Incontro e Saluti (Prof. Paolo Ventura)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La complessità della gestione di un CdL in Medicina e Chirurgia: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       Eventi e provvedimenti che hanno caratterizzato il mandato precedente (2016-2022) (Prof.ssa Fausta Lui)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La Valutazione della Qualità del CdL in Medicina e Chirurgia (Dr.ssa Alina Maselli)</a:t>
              </a: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endParaRPr kumimoji="0" lang="it-IT" sz="2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L’opinione delle Parti Interessate (Prof. Paolo Ventura)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Discussione</a:t>
              </a: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endParaRPr kumimoji="0" lang="it-IT" sz="2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Conclusioni</a:t>
              </a:r>
              <a:endPara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7119" y="227744"/>
            <a:ext cx="2207501" cy="80162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47119" y="1195299"/>
            <a:ext cx="3993198" cy="39113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2500" spc="-3" dirty="0"/>
              <a:t>Facoltà</a:t>
            </a:r>
            <a:r>
              <a:rPr sz="2500" spc="-5" dirty="0"/>
              <a:t> </a:t>
            </a:r>
            <a:r>
              <a:rPr sz="2500" spc="-3" dirty="0"/>
              <a:t>di</a:t>
            </a:r>
            <a:r>
              <a:rPr sz="2500" spc="-23" dirty="0"/>
              <a:t> </a:t>
            </a:r>
            <a:r>
              <a:rPr sz="2500" dirty="0"/>
              <a:t>Medicina</a:t>
            </a:r>
            <a:r>
              <a:rPr sz="2500" spc="-5" dirty="0"/>
              <a:t> </a:t>
            </a:r>
            <a:r>
              <a:rPr sz="2500" dirty="0"/>
              <a:t>e</a:t>
            </a:r>
            <a:r>
              <a:rPr sz="2500" spc="-18" dirty="0"/>
              <a:t> </a:t>
            </a:r>
            <a:r>
              <a:rPr sz="2500" spc="-3" dirty="0"/>
              <a:t>Chirurgia</a:t>
            </a:r>
            <a:endParaRPr sz="2500" dirty="0"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4D4E6A0A-B0BC-0EF4-8223-325432DD9D31}"/>
              </a:ext>
            </a:extLst>
          </p:cNvPr>
          <p:cNvSpPr txBox="1"/>
          <p:nvPr/>
        </p:nvSpPr>
        <p:spPr>
          <a:xfrm>
            <a:off x="4963887" y="0"/>
            <a:ext cx="7496416" cy="1914948"/>
          </a:xfrm>
          <a:prstGeom prst="rect">
            <a:avLst/>
          </a:prstGeom>
        </p:spPr>
        <p:txBody>
          <a:bodyPr vert="horz" wrap="square" lIns="0" tIns="6668" rIns="0" bIns="0" rtlCol="0">
            <a:spAutoFit/>
          </a:bodyPr>
          <a:lstStyle/>
          <a:p>
            <a:pPr marL="0" marR="1313815" lvl="0" indent="0" algn="ctr" defTabSz="457200" rtl="0" eaLnBrk="1" fontAlgn="auto" latinLnBrk="0" hangingPunct="1">
              <a:lnSpc>
                <a:spcPct val="100000"/>
              </a:lnSpc>
              <a:spcBef>
                <a:spcPts val="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Corso</a:t>
            </a:r>
            <a:r>
              <a:rPr kumimoji="0" lang="it-IT" sz="2000" b="1" i="0" u="none" strike="noStrike" kern="1200" cap="none" spc="-8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</a:t>
            </a: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Laurea</a:t>
            </a:r>
            <a:r>
              <a:rPr kumimoji="0" lang="it-IT" sz="2000" b="1" i="0" u="none" strike="noStrike" kern="1200" cap="none" spc="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Magistrale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a</a:t>
            </a:r>
            <a:r>
              <a:rPr kumimoji="0" lang="it-IT" sz="2000" b="1" i="0" u="none" strike="noStrike" kern="120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ciclo</a:t>
            </a:r>
            <a:r>
              <a:rPr kumimoji="0" lang="it-IT" sz="2000" b="1" i="0" u="none" strike="noStrike" kern="1200" cap="none" spc="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unico </a:t>
            </a:r>
            <a:r>
              <a:rPr kumimoji="0" lang="it-IT" sz="2000" b="1" i="0" u="none" strike="noStrike" kern="1200" cap="none" spc="-53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</a:t>
            </a: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Medicina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</a:t>
            </a: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Chirurgia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1313815" lvl="0" indent="0" algn="ctr" defTabSz="457200" rtl="0" eaLnBrk="1" fontAlgn="auto" latinLnBrk="0" hangingPunct="1">
              <a:lnSpc>
                <a:spcPct val="100000"/>
              </a:lnSpc>
              <a:spcBef>
                <a:spcPts val="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-3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1313815" lvl="0" indent="0" algn="ctr" defTabSz="457200" rtl="0" eaLnBrk="1" fontAlgn="auto" latinLnBrk="0" hangingPunct="1">
              <a:lnSpc>
                <a:spcPct val="100000"/>
              </a:lnSpc>
              <a:spcBef>
                <a:spcPts val="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Consultazione delle Parti Interessate</a:t>
            </a:r>
          </a:p>
          <a:p>
            <a:pPr marL="0" marR="1313815" lvl="0" indent="0" algn="ctr" defTabSz="457200" rtl="0" eaLnBrk="1" fontAlgn="auto" latinLnBrk="0" hangingPunct="1">
              <a:lnSpc>
                <a:spcPct val="100000"/>
              </a:lnSpc>
              <a:spcBef>
                <a:spcPts val="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27 febbraio 2024</a:t>
            </a:r>
            <a:endParaRPr kumimoji="0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67152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6649" y="1914948"/>
            <a:ext cx="11798701" cy="4943052"/>
            <a:chOff x="324609" y="3480809"/>
            <a:chExt cx="17634585" cy="101428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609" y="3480809"/>
              <a:ext cx="17634208" cy="1014223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5323" y="8567928"/>
              <a:ext cx="10814303" cy="305257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68808" y="3499104"/>
              <a:ext cx="17550765" cy="10058400"/>
            </a:xfrm>
            <a:custGeom>
              <a:avLst/>
              <a:gdLst/>
              <a:ahLst/>
              <a:cxnLst/>
              <a:rect l="l" t="t" r="r" b="b"/>
              <a:pathLst>
                <a:path w="17550765" h="10058400">
                  <a:moveTo>
                    <a:pt x="17550384" y="0"/>
                  </a:moveTo>
                  <a:lnTo>
                    <a:pt x="0" y="0"/>
                  </a:lnTo>
                  <a:lnTo>
                    <a:pt x="0" y="10058400"/>
                  </a:lnTo>
                  <a:lnTo>
                    <a:pt x="17550384" y="10058400"/>
                  </a:lnTo>
                  <a:lnTo>
                    <a:pt x="17550384" y="0"/>
                  </a:lnTo>
                  <a:close/>
                </a:path>
              </a:pathLst>
            </a:custGeom>
            <a:solidFill>
              <a:srgbClr val="C72405"/>
            </a:solidFill>
          </p:spPr>
          <p:txBody>
            <a:bodyPr wrap="square" lIns="0" tIns="0" rIns="0" bIns="0" rtlCol="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Agenda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Presentazione dell’Incontro e Saluti (Prof. Paolo Ventura)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La complessità della gestione di un CdL in Medicina e Chirurgia: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       Eventi e provvedimenti che hanno caratterizzato il mandato precedente (2016-2022) (Prof.ssa Fausta Lui)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La Valutazione della Qualità del CdL in Medicina e Chirurgia (Dr.ssa Alina Maselli)</a:t>
              </a: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endParaRPr kumimoji="0" lang="it-IT" sz="2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L’opinione delle Parti Interessate (Prof. Paolo Ventura)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Discussione</a:t>
              </a: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endParaRPr kumimoji="0" lang="it-IT" sz="2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Conclusioni</a:t>
              </a:r>
              <a:endPara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7119" y="227744"/>
            <a:ext cx="2207501" cy="80162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47119" y="1195299"/>
            <a:ext cx="3993198" cy="39113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2500" spc="-3" dirty="0"/>
              <a:t>Facoltà</a:t>
            </a:r>
            <a:r>
              <a:rPr sz="2500" spc="-5" dirty="0"/>
              <a:t> </a:t>
            </a:r>
            <a:r>
              <a:rPr sz="2500" spc="-3" dirty="0"/>
              <a:t>di</a:t>
            </a:r>
            <a:r>
              <a:rPr sz="2500" spc="-23" dirty="0"/>
              <a:t> </a:t>
            </a:r>
            <a:r>
              <a:rPr sz="2500" dirty="0"/>
              <a:t>Medicina</a:t>
            </a:r>
            <a:r>
              <a:rPr sz="2500" spc="-5" dirty="0"/>
              <a:t> </a:t>
            </a:r>
            <a:r>
              <a:rPr sz="2500" dirty="0"/>
              <a:t>e</a:t>
            </a:r>
            <a:r>
              <a:rPr sz="2500" spc="-18" dirty="0"/>
              <a:t> </a:t>
            </a:r>
            <a:r>
              <a:rPr sz="2500" spc="-3" dirty="0"/>
              <a:t>Chirurgia</a:t>
            </a:r>
            <a:endParaRPr sz="2500" dirty="0"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4D4E6A0A-B0BC-0EF4-8223-325432DD9D31}"/>
              </a:ext>
            </a:extLst>
          </p:cNvPr>
          <p:cNvSpPr txBox="1"/>
          <p:nvPr/>
        </p:nvSpPr>
        <p:spPr>
          <a:xfrm>
            <a:off x="4963887" y="0"/>
            <a:ext cx="7496416" cy="1914948"/>
          </a:xfrm>
          <a:prstGeom prst="rect">
            <a:avLst/>
          </a:prstGeom>
        </p:spPr>
        <p:txBody>
          <a:bodyPr vert="horz" wrap="square" lIns="0" tIns="6668" rIns="0" bIns="0" rtlCol="0">
            <a:spAutoFit/>
          </a:bodyPr>
          <a:lstStyle/>
          <a:p>
            <a:pPr marL="0" marR="1313815" lvl="0" indent="0" algn="ctr" defTabSz="457200" rtl="0" eaLnBrk="1" fontAlgn="auto" latinLnBrk="0" hangingPunct="1">
              <a:lnSpc>
                <a:spcPct val="100000"/>
              </a:lnSpc>
              <a:spcBef>
                <a:spcPts val="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Corso</a:t>
            </a:r>
            <a:r>
              <a:rPr kumimoji="0" lang="it-IT" sz="2000" b="1" i="0" u="none" strike="noStrike" kern="1200" cap="none" spc="-8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</a:t>
            </a: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Laurea</a:t>
            </a:r>
            <a:r>
              <a:rPr kumimoji="0" lang="it-IT" sz="2000" b="1" i="0" u="none" strike="noStrike" kern="1200" cap="none" spc="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Magistrale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a</a:t>
            </a:r>
            <a:r>
              <a:rPr kumimoji="0" lang="it-IT" sz="2000" b="1" i="0" u="none" strike="noStrike" kern="120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ciclo</a:t>
            </a:r>
            <a:r>
              <a:rPr kumimoji="0" lang="it-IT" sz="2000" b="1" i="0" u="none" strike="noStrike" kern="1200" cap="none" spc="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unico </a:t>
            </a:r>
            <a:r>
              <a:rPr kumimoji="0" lang="it-IT" sz="2000" b="1" i="0" u="none" strike="noStrike" kern="1200" cap="none" spc="-53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</a:t>
            </a: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Medicina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</a:t>
            </a: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Chirurgia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1313815" lvl="0" indent="0" algn="ctr" defTabSz="457200" rtl="0" eaLnBrk="1" fontAlgn="auto" latinLnBrk="0" hangingPunct="1">
              <a:lnSpc>
                <a:spcPct val="100000"/>
              </a:lnSpc>
              <a:spcBef>
                <a:spcPts val="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-3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1313815" lvl="0" indent="0" algn="ctr" defTabSz="457200" rtl="0" eaLnBrk="1" fontAlgn="auto" latinLnBrk="0" hangingPunct="1">
              <a:lnSpc>
                <a:spcPct val="100000"/>
              </a:lnSpc>
              <a:spcBef>
                <a:spcPts val="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Consultazione delle Parti Interessate</a:t>
            </a:r>
          </a:p>
          <a:p>
            <a:pPr marL="0" marR="1313815" lvl="0" indent="0" algn="ctr" defTabSz="457200" rtl="0" eaLnBrk="1" fontAlgn="auto" latinLnBrk="0" hangingPunct="1">
              <a:lnSpc>
                <a:spcPct val="100000"/>
              </a:lnSpc>
              <a:spcBef>
                <a:spcPts val="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2</a:t>
            </a: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7 Febbraio 2024</a:t>
            </a:r>
            <a:endParaRPr kumimoji="0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66060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esentarsi – My Rosetta Stone">
            <a:extLst>
              <a:ext uri="{FF2B5EF4-FFF2-40B4-BE49-F238E27FC236}">
                <a16:creationId xmlns:a16="http://schemas.microsoft.com/office/drawing/2014/main" id="{CAFD5D33-0BBF-BD37-C450-26A8B6B75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23" y="3675030"/>
            <a:ext cx="3810000" cy="25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EB90789-8BAE-85D7-EBE0-56B9880DF373}"/>
              </a:ext>
            </a:extLst>
          </p:cNvPr>
          <p:cNvSpPr txBox="1"/>
          <p:nvPr/>
        </p:nvSpPr>
        <p:spPr>
          <a:xfrm>
            <a:off x="7289139" y="4843638"/>
            <a:ext cx="3855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solidFill>
                  <a:srgbClr val="C00000"/>
                </a:solidFill>
              </a:rPr>
              <a:t>Grazie</a:t>
            </a:r>
          </a:p>
        </p:txBody>
      </p:sp>
      <p:pic>
        <p:nvPicPr>
          <p:cNvPr id="6" name="object 7">
            <a:extLst>
              <a:ext uri="{FF2B5EF4-FFF2-40B4-BE49-F238E27FC236}">
                <a16:creationId xmlns:a16="http://schemas.microsoft.com/office/drawing/2014/main" id="{5541C361-B108-AA6D-313E-8FAF963A420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7119" y="227744"/>
            <a:ext cx="2207501" cy="801624"/>
          </a:xfrm>
          <a:prstGeom prst="rect">
            <a:avLst/>
          </a:prstGeom>
        </p:spPr>
      </p:pic>
      <p:sp>
        <p:nvSpPr>
          <p:cNvPr id="7" name="object 8">
            <a:extLst>
              <a:ext uri="{FF2B5EF4-FFF2-40B4-BE49-F238E27FC236}">
                <a16:creationId xmlns:a16="http://schemas.microsoft.com/office/drawing/2014/main" id="{81029421-54D9-7BDE-5CD2-2BDF8AFE614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7119" y="1195299"/>
            <a:ext cx="3993198" cy="39113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2500" spc="-3" dirty="0"/>
              <a:t>Facoltà</a:t>
            </a:r>
            <a:r>
              <a:rPr sz="2500" spc="-5" dirty="0"/>
              <a:t> </a:t>
            </a:r>
            <a:r>
              <a:rPr sz="2500" spc="-3" dirty="0"/>
              <a:t>di</a:t>
            </a:r>
            <a:r>
              <a:rPr sz="2500" spc="-23" dirty="0"/>
              <a:t> </a:t>
            </a:r>
            <a:r>
              <a:rPr sz="2500" dirty="0"/>
              <a:t>Medicina</a:t>
            </a:r>
            <a:r>
              <a:rPr sz="2500" spc="-5" dirty="0"/>
              <a:t> </a:t>
            </a:r>
            <a:r>
              <a:rPr sz="2500" dirty="0"/>
              <a:t>e</a:t>
            </a:r>
            <a:r>
              <a:rPr sz="2500" spc="-18" dirty="0"/>
              <a:t> </a:t>
            </a:r>
            <a:r>
              <a:rPr sz="2500" spc="-3" dirty="0"/>
              <a:t>Chirurgia</a:t>
            </a:r>
            <a:endParaRPr sz="2500" dirty="0"/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57BFB699-AD97-F13C-1CEE-0AE8CC83BD5A}"/>
              </a:ext>
            </a:extLst>
          </p:cNvPr>
          <p:cNvSpPr txBox="1"/>
          <p:nvPr/>
        </p:nvSpPr>
        <p:spPr>
          <a:xfrm>
            <a:off x="5202012" y="2057100"/>
            <a:ext cx="7496416" cy="2222724"/>
          </a:xfrm>
          <a:prstGeom prst="rect">
            <a:avLst/>
          </a:prstGeom>
        </p:spPr>
        <p:txBody>
          <a:bodyPr vert="horz" wrap="square" lIns="0" tIns="6668" rIns="0" bIns="0" rtlCol="0">
            <a:spAutoFit/>
          </a:bodyPr>
          <a:lstStyle/>
          <a:p>
            <a:pPr marR="1313815" algn="ctr" defTabSz="457200">
              <a:spcBef>
                <a:spcPts val="3"/>
              </a:spcBef>
            </a:pP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Corso</a:t>
            </a:r>
            <a:r>
              <a:rPr lang="it-IT" sz="2000" b="1" spc="-8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di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Laurea</a:t>
            </a:r>
            <a:r>
              <a:rPr lang="it-IT" sz="2000" b="1" spc="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Magistrale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 a</a:t>
            </a:r>
            <a:r>
              <a:rPr lang="it-IT" sz="2000" b="1" spc="-5" dirty="0">
                <a:solidFill>
                  <a:srgbClr val="C00000"/>
                </a:solidFill>
                <a:cs typeface="Calibri"/>
              </a:rPr>
              <a:t> ciclo</a:t>
            </a:r>
            <a:r>
              <a:rPr lang="it-IT" sz="2000" b="1" spc="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unico </a:t>
            </a:r>
            <a:r>
              <a:rPr lang="it-IT" sz="2000" b="1" spc="-535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in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Medicina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e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Chirurgia</a:t>
            </a:r>
            <a:endParaRPr lang="it-IT" sz="1600" dirty="0">
              <a:solidFill>
                <a:srgbClr val="C00000"/>
              </a:solidFill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C00000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C00000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Consultazione delle Parti Interessate</a:t>
            </a: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27 Febbraio 2024</a:t>
            </a:r>
            <a:endParaRPr sz="3200" b="1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46816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15525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34144F-7356-9F23-F892-059920AE6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6C7D66-EFCF-93B9-6ED3-AC4EAFD7CE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0418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316AB2-7C26-6ABF-2A68-0C59E79EE7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FF2B5EF4-FFF2-40B4-BE49-F238E27FC236}">
                <a16:creationId xmlns:a16="http://schemas.microsoft.com/office/drawing/2014/main" id="{68B06BB1-5EA6-7A56-3A76-A27CA12279D9}"/>
              </a:ext>
            </a:extLst>
          </p:cNvPr>
          <p:cNvGrpSpPr/>
          <p:nvPr/>
        </p:nvGrpSpPr>
        <p:grpSpPr>
          <a:xfrm>
            <a:off x="196649" y="1914948"/>
            <a:ext cx="11798701" cy="4943052"/>
            <a:chOff x="324609" y="3480809"/>
            <a:chExt cx="17634585" cy="10142855"/>
          </a:xfrm>
        </p:grpSpPr>
        <p:pic>
          <p:nvPicPr>
            <p:cNvPr id="3" name="object 3">
              <a:extLst>
                <a:ext uri="{FF2B5EF4-FFF2-40B4-BE49-F238E27FC236}">
                  <a16:creationId xmlns:a16="http://schemas.microsoft.com/office/drawing/2014/main" id="{982A2A92-E88E-DC54-5BC5-71AD1436F5D6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609" y="3480809"/>
              <a:ext cx="17634208" cy="10142233"/>
            </a:xfrm>
            <a:prstGeom prst="rect">
              <a:avLst/>
            </a:prstGeom>
          </p:spPr>
        </p:pic>
        <p:pic>
          <p:nvPicPr>
            <p:cNvPr id="4" name="object 4">
              <a:extLst>
                <a:ext uri="{FF2B5EF4-FFF2-40B4-BE49-F238E27FC236}">
                  <a16:creationId xmlns:a16="http://schemas.microsoft.com/office/drawing/2014/main" id="{B50AE5A6-B915-47D7-D4C0-142314B37D1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5323" y="8567928"/>
              <a:ext cx="10814303" cy="3052572"/>
            </a:xfrm>
            <a:prstGeom prst="rect">
              <a:avLst/>
            </a:prstGeom>
          </p:spPr>
        </p:pic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C9772B75-44F7-33BB-EBA5-A09EF81CBB5B}"/>
                </a:ext>
              </a:extLst>
            </p:cNvPr>
            <p:cNvSpPr/>
            <p:nvPr/>
          </p:nvSpPr>
          <p:spPr>
            <a:xfrm>
              <a:off x="368808" y="3499104"/>
              <a:ext cx="17550765" cy="10058400"/>
            </a:xfrm>
            <a:custGeom>
              <a:avLst/>
              <a:gdLst/>
              <a:ahLst/>
              <a:cxnLst/>
              <a:rect l="l" t="t" r="r" b="b"/>
              <a:pathLst>
                <a:path w="17550765" h="10058400">
                  <a:moveTo>
                    <a:pt x="17550384" y="0"/>
                  </a:moveTo>
                  <a:lnTo>
                    <a:pt x="0" y="0"/>
                  </a:lnTo>
                  <a:lnTo>
                    <a:pt x="0" y="10058400"/>
                  </a:lnTo>
                  <a:lnTo>
                    <a:pt x="17550384" y="10058400"/>
                  </a:lnTo>
                  <a:lnTo>
                    <a:pt x="17550384" y="0"/>
                  </a:lnTo>
                  <a:close/>
                </a:path>
              </a:pathLst>
            </a:custGeom>
            <a:solidFill>
              <a:srgbClr val="C72405"/>
            </a:solidFill>
          </p:spPr>
          <p:txBody>
            <a:bodyPr wrap="square" lIns="0" tIns="0" rIns="0" bIns="0" rtlCol="0"/>
            <a:lstStyle/>
            <a:p>
              <a:pPr defTabSz="457200"/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    </a:t>
              </a:r>
            </a:p>
            <a:p>
              <a:pPr defTabSz="457200"/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Agenda</a:t>
              </a:r>
            </a:p>
            <a:p>
              <a:pPr defTabSz="457200"/>
              <a:endParaRPr lang="it-IT" sz="2000" dirty="0">
                <a:solidFill>
                  <a:schemeClr val="bg1"/>
                </a:solidFill>
                <a:latin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dirty="0">
                  <a:solidFill>
                    <a:srgbClr val="FF0000"/>
                  </a:solidFill>
                  <a:latin typeface="Calibri"/>
                </a:rPr>
                <a:t>Saluti e Presentazioni (Prof. Paolo Ventura)</a:t>
              </a:r>
            </a:p>
            <a:p>
              <a:pPr marL="342900" indent="-342900" defTabSz="457200">
                <a:buFontTx/>
                <a:buChar char="-"/>
              </a:pPr>
              <a:endParaRPr lang="it-IT" sz="2000" dirty="0">
                <a:solidFill>
                  <a:schemeClr val="bg1"/>
                </a:solidFill>
                <a:latin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Gestione del Corso di laurea in Medicina nel 2023 e 2024: problemi emergenti</a:t>
              </a:r>
            </a:p>
            <a:p>
              <a:pPr defTabSz="457200"/>
              <a:endParaRPr lang="it-IT" sz="2000" dirty="0">
                <a:solidFill>
                  <a:schemeClr val="bg1"/>
                </a:solidFill>
                <a:latin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0000"/>
                  </a:solidFill>
                  <a:latin typeface="Calibri"/>
                  <a:cs typeface="Calibri"/>
                </a:rPr>
                <a:t>L’opinione delle Parti Interessate (Prof. Paolo Ventura)</a:t>
              </a:r>
            </a:p>
            <a:p>
              <a:pPr defTabSz="457200"/>
              <a:endParaRPr lang="it-IT" sz="2000" spc="-5" dirty="0">
                <a:solidFill>
                  <a:srgbClr val="FF0000"/>
                </a:solidFill>
                <a:latin typeface="Calibri"/>
                <a:cs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0000"/>
                  </a:solidFill>
                  <a:latin typeface="Calibri"/>
                  <a:cs typeface="Calibri"/>
                </a:rPr>
                <a:t>Discussione</a:t>
              </a:r>
            </a:p>
            <a:p>
              <a:pPr marL="342900" indent="-342900" defTabSz="457200">
                <a:buFontTx/>
                <a:buChar char="-"/>
              </a:pPr>
              <a:endParaRPr lang="it-IT" sz="2000" spc="-5" dirty="0">
                <a:solidFill>
                  <a:srgbClr val="FF0000"/>
                </a:solidFill>
                <a:latin typeface="Calibri"/>
                <a:cs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0000"/>
                  </a:solidFill>
                  <a:latin typeface="Calibri"/>
                  <a:cs typeface="Calibri"/>
                </a:rPr>
                <a:t>Conclusioni</a:t>
              </a:r>
              <a:endParaRPr lang="it-IT" sz="2000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</p:grpSp>
      <p:pic>
        <p:nvPicPr>
          <p:cNvPr id="7" name="object 7">
            <a:extLst>
              <a:ext uri="{FF2B5EF4-FFF2-40B4-BE49-F238E27FC236}">
                <a16:creationId xmlns:a16="http://schemas.microsoft.com/office/drawing/2014/main" id="{5B400200-7738-EE89-B67C-3C259A067554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7119" y="227744"/>
            <a:ext cx="2207501" cy="801624"/>
          </a:xfrm>
          <a:prstGeom prst="rect">
            <a:avLst/>
          </a:prstGeom>
        </p:spPr>
      </p:pic>
      <p:sp>
        <p:nvSpPr>
          <p:cNvPr id="8" name="object 8">
            <a:extLst>
              <a:ext uri="{FF2B5EF4-FFF2-40B4-BE49-F238E27FC236}">
                <a16:creationId xmlns:a16="http://schemas.microsoft.com/office/drawing/2014/main" id="{B51AC12E-2413-EAF4-4BD2-C2EFEC245F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7119" y="1195299"/>
            <a:ext cx="3993198" cy="39113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2500" spc="-3" dirty="0"/>
              <a:t>Facoltà</a:t>
            </a:r>
            <a:r>
              <a:rPr sz="2500" spc="-5" dirty="0"/>
              <a:t> </a:t>
            </a:r>
            <a:r>
              <a:rPr sz="2500" spc="-3" dirty="0"/>
              <a:t>di</a:t>
            </a:r>
            <a:r>
              <a:rPr sz="2500" spc="-23" dirty="0"/>
              <a:t> </a:t>
            </a:r>
            <a:r>
              <a:rPr sz="2500" dirty="0"/>
              <a:t>Medicina</a:t>
            </a:r>
            <a:r>
              <a:rPr sz="2500" spc="-5" dirty="0"/>
              <a:t> </a:t>
            </a:r>
            <a:r>
              <a:rPr sz="2500" dirty="0"/>
              <a:t>e</a:t>
            </a:r>
            <a:r>
              <a:rPr sz="2500" spc="-18" dirty="0"/>
              <a:t> </a:t>
            </a:r>
            <a:r>
              <a:rPr sz="2500" spc="-3" dirty="0"/>
              <a:t>Chirurgia</a:t>
            </a:r>
            <a:endParaRPr sz="2500" dirty="0"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A2F05895-AED8-A90A-A19B-7EAF03695A5E}"/>
              </a:ext>
            </a:extLst>
          </p:cNvPr>
          <p:cNvSpPr txBox="1"/>
          <p:nvPr/>
        </p:nvSpPr>
        <p:spPr>
          <a:xfrm>
            <a:off x="4963887" y="0"/>
            <a:ext cx="7496416" cy="1914948"/>
          </a:xfrm>
          <a:prstGeom prst="rect">
            <a:avLst/>
          </a:prstGeom>
        </p:spPr>
        <p:txBody>
          <a:bodyPr vert="horz" wrap="square" lIns="0" tIns="6668" rIns="0" bIns="0" rtlCol="0">
            <a:spAutoFit/>
          </a:bodyPr>
          <a:lstStyle/>
          <a:p>
            <a:pPr marR="1313815" algn="ctr" defTabSz="457200">
              <a:spcBef>
                <a:spcPts val="3"/>
              </a:spcBef>
            </a:pP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Corso</a:t>
            </a:r>
            <a:r>
              <a:rPr lang="it-IT" sz="2000" b="1" spc="-8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di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Laurea</a:t>
            </a:r>
            <a:r>
              <a:rPr lang="it-IT" sz="2000" b="1" spc="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Magistrale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 a</a:t>
            </a:r>
            <a:r>
              <a:rPr lang="it-IT" sz="2000" b="1" spc="-5" dirty="0">
                <a:solidFill>
                  <a:srgbClr val="C00000"/>
                </a:solidFill>
                <a:cs typeface="Calibri"/>
              </a:rPr>
              <a:t> ciclo</a:t>
            </a:r>
            <a:r>
              <a:rPr lang="it-IT" sz="2000" b="1" spc="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unico </a:t>
            </a:r>
            <a:r>
              <a:rPr lang="it-IT" sz="2000" b="1" spc="-535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in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Medicina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e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Chirurgia</a:t>
            </a:r>
            <a:endParaRPr lang="it-IT" sz="1600" dirty="0">
              <a:solidFill>
                <a:srgbClr val="C00000"/>
              </a:solidFill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C00000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Consultazione delle Parti Interessate</a:t>
            </a: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27 febbraio 2024</a:t>
            </a:r>
            <a:endParaRPr sz="3200" b="1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2120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10A530-8991-3CDF-F3AB-7FD1C953A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014" y="474970"/>
            <a:ext cx="7901998" cy="461665"/>
          </a:xfrm>
        </p:spPr>
        <p:txBody>
          <a:bodyPr/>
          <a:lstStyle/>
          <a:p>
            <a:r>
              <a:rPr lang="it-IT" dirty="0"/>
              <a:t>La Gestione del CdL in Medicina nel 2023 -2024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A8096F1-1165-3CCF-F7D7-28CBB36F0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5616" y="2164357"/>
            <a:ext cx="9722498" cy="2827521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Problemi emergenti</a:t>
            </a:r>
          </a:p>
          <a:p>
            <a:pPr marL="0" indent="0">
              <a:buNone/>
            </a:pPr>
            <a:endParaRPr lang="it-IT" dirty="0"/>
          </a:p>
          <a:p>
            <a:pPr lvl="1"/>
            <a:r>
              <a:rPr lang="it-IT" dirty="0"/>
              <a:t>Aumento della Numerosità degli iscritti (216)</a:t>
            </a:r>
          </a:p>
          <a:p>
            <a:pPr lvl="1"/>
            <a:r>
              <a:rPr lang="it-IT" dirty="0"/>
              <a:t>Problemi strutturali (Aule / Strutture per attività pratiche)</a:t>
            </a:r>
          </a:p>
          <a:p>
            <a:pPr lvl="1"/>
            <a:r>
              <a:rPr lang="it-IT" dirty="0"/>
              <a:t>Problemi docenti (Tutor)</a:t>
            </a:r>
          </a:p>
          <a:p>
            <a:pPr lvl="1"/>
            <a:r>
              <a:rPr lang="it-IT" dirty="0"/>
              <a:t>Difficoltà Organizzative </a:t>
            </a:r>
          </a:p>
          <a:p>
            <a:pPr lvl="1"/>
            <a:r>
              <a:rPr lang="it-IT" dirty="0"/>
              <a:t>Necessità di Introduzione di Didattica Innovativa (Commissione Tecnico- Pedagogica)</a:t>
            </a:r>
          </a:p>
          <a:p>
            <a:pPr lvl="1"/>
            <a:r>
              <a:rPr lang="it-IT" dirty="0"/>
              <a:t>Richieste Qualità (Accreditamento)</a:t>
            </a:r>
          </a:p>
          <a:p>
            <a:pPr marL="457200" lvl="1" indent="0">
              <a:buNone/>
            </a:pPr>
            <a:endParaRPr lang="it-IT" dirty="0"/>
          </a:p>
          <a:p>
            <a:pPr lvl="1"/>
            <a:r>
              <a:rPr lang="it-IT" sz="1800" dirty="0"/>
              <a:t>Scontento degli Studenti (atteggiamenti anomali)</a:t>
            </a:r>
          </a:p>
        </p:txBody>
      </p:sp>
    </p:spTree>
    <p:extLst>
      <p:ext uri="{BB962C8B-B14F-4D97-AF65-F5344CB8AC3E}">
        <p14:creationId xmlns:p14="http://schemas.microsoft.com/office/powerpoint/2010/main" val="244468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6649" y="1914948"/>
            <a:ext cx="11798701" cy="4943052"/>
            <a:chOff x="324609" y="3480809"/>
            <a:chExt cx="17634585" cy="101428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609" y="3480809"/>
              <a:ext cx="17634208" cy="1014223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5323" y="8567928"/>
              <a:ext cx="10814303" cy="305257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68808" y="3499104"/>
              <a:ext cx="17550765" cy="10058400"/>
            </a:xfrm>
            <a:custGeom>
              <a:avLst/>
              <a:gdLst/>
              <a:ahLst/>
              <a:cxnLst/>
              <a:rect l="l" t="t" r="r" b="b"/>
              <a:pathLst>
                <a:path w="17550765" h="10058400">
                  <a:moveTo>
                    <a:pt x="17550384" y="0"/>
                  </a:moveTo>
                  <a:lnTo>
                    <a:pt x="0" y="0"/>
                  </a:lnTo>
                  <a:lnTo>
                    <a:pt x="0" y="10058400"/>
                  </a:lnTo>
                  <a:lnTo>
                    <a:pt x="17550384" y="10058400"/>
                  </a:lnTo>
                  <a:lnTo>
                    <a:pt x="17550384" y="0"/>
                  </a:lnTo>
                  <a:close/>
                </a:path>
              </a:pathLst>
            </a:custGeom>
            <a:solidFill>
              <a:srgbClr val="C72405"/>
            </a:solidFill>
          </p:spPr>
          <p:txBody>
            <a:bodyPr wrap="square" lIns="0" tIns="0" rIns="0" bIns="0" rtlCol="0"/>
            <a:lstStyle/>
            <a:p>
              <a:pPr defTabSz="457200"/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    </a:t>
              </a:r>
            </a:p>
            <a:p>
              <a:pPr defTabSz="457200"/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Agenda</a:t>
              </a:r>
            </a:p>
            <a:p>
              <a:pPr defTabSz="457200"/>
              <a:endParaRPr lang="it-IT" sz="2000" dirty="0">
                <a:solidFill>
                  <a:schemeClr val="bg1"/>
                </a:solidFill>
                <a:latin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dirty="0">
                  <a:solidFill>
                    <a:srgbClr val="C00000"/>
                  </a:solidFill>
                  <a:latin typeface="Calibri"/>
                </a:rPr>
                <a:t>Presentazione dell’Incontro e Saluti (Prof. Paolo Ventura)</a:t>
              </a:r>
            </a:p>
            <a:p>
              <a:pPr defTabSz="457200"/>
              <a:endParaRPr lang="it-IT" sz="2000" dirty="0">
                <a:solidFill>
                  <a:schemeClr val="bg1"/>
                </a:solidFill>
                <a:latin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C00000"/>
                  </a:solidFill>
                  <a:latin typeface="Calibri"/>
                  <a:cs typeface="Calibri"/>
                </a:rPr>
                <a:t>La complessità della gestione di un CdL in Medicina e Chirurgia:</a:t>
              </a:r>
            </a:p>
            <a:p>
              <a:pPr defTabSz="457200"/>
              <a:r>
                <a:rPr lang="it-IT" sz="2000" spc="-5" dirty="0">
                  <a:solidFill>
                    <a:srgbClr val="C00000"/>
                  </a:solidFill>
                  <a:latin typeface="Calibri"/>
                  <a:cs typeface="Calibri"/>
                </a:rPr>
                <a:t>       Eventi e provvedimenti che hanno caratterizzato il mandato </a:t>
              </a:r>
              <a:r>
                <a:rPr lang="it-IT" sz="2000" spc="-5" dirty="0">
                  <a:solidFill>
                    <a:srgbClr val="C00000"/>
                  </a:solidFill>
                  <a:cs typeface="Calibri"/>
                </a:rPr>
                <a:t>precedente (2016-2022) (</a:t>
              </a:r>
              <a:r>
                <a:rPr lang="it-IT" sz="2000" spc="-5" dirty="0">
                  <a:solidFill>
                    <a:srgbClr val="C00000"/>
                  </a:solidFill>
                  <a:latin typeface="Calibri"/>
                  <a:cs typeface="Calibri"/>
                </a:rPr>
                <a:t>Prof.ssa Fausta Lui)</a:t>
              </a:r>
            </a:p>
            <a:p>
              <a:pPr defTabSz="457200"/>
              <a:endParaRPr lang="it-IT" sz="2000" spc="-5" dirty="0">
                <a:solidFill>
                  <a:srgbClr val="C00000"/>
                </a:solidFill>
                <a:latin typeface="Calibri"/>
                <a:cs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C00000"/>
                  </a:solidFill>
                  <a:latin typeface="Calibri"/>
                  <a:cs typeface="Calibri"/>
                </a:rPr>
                <a:t>La Valutazione della Qualità del CdL in Medicina e Chirurgia (Dr.ssa Alina Maselli)</a:t>
              </a:r>
            </a:p>
            <a:p>
              <a:pPr marL="342900" indent="-342900" defTabSz="457200">
                <a:buFontTx/>
                <a:buChar char="-"/>
              </a:pPr>
              <a:endParaRPr lang="it-IT" sz="2000" spc="-5" dirty="0">
                <a:solidFill>
                  <a:srgbClr val="FFFFFF"/>
                </a:solidFill>
                <a:latin typeface="Calibri"/>
                <a:cs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FFFF"/>
                  </a:solidFill>
                  <a:latin typeface="Calibri"/>
                  <a:cs typeface="Calibri"/>
                </a:rPr>
                <a:t>L’opinione delle Parti Interessate (Prof. Paolo Ventura)</a:t>
              </a:r>
            </a:p>
            <a:p>
              <a:pPr defTabSz="457200"/>
              <a:endParaRPr lang="it-IT" sz="2000" spc="-5" dirty="0">
                <a:solidFill>
                  <a:srgbClr val="FFFFFF"/>
                </a:solidFill>
                <a:latin typeface="Calibri"/>
                <a:cs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FFFF"/>
                  </a:solidFill>
                  <a:latin typeface="Calibri"/>
                  <a:cs typeface="Calibri"/>
                </a:rPr>
                <a:t>Discussione</a:t>
              </a:r>
            </a:p>
            <a:p>
              <a:pPr marL="342900" indent="-342900" defTabSz="457200">
                <a:buFontTx/>
                <a:buChar char="-"/>
              </a:pPr>
              <a:endParaRPr lang="it-IT" sz="2000" spc="-5" dirty="0">
                <a:solidFill>
                  <a:srgbClr val="FFFFFF"/>
                </a:solidFill>
                <a:latin typeface="Calibri"/>
                <a:cs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FFFF"/>
                  </a:solidFill>
                  <a:latin typeface="Calibri"/>
                  <a:cs typeface="Calibri"/>
                </a:rPr>
                <a:t>Conclusioni</a:t>
              </a:r>
              <a:endParaRPr lang="it-IT" sz="2000" dirty="0">
                <a:latin typeface="Calibri"/>
                <a:cs typeface="Calibri"/>
              </a:endParaRPr>
            </a:p>
          </p:txBody>
        </p:sp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7119" y="227744"/>
            <a:ext cx="2207501" cy="80162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47119" y="1195299"/>
            <a:ext cx="3993198" cy="39113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2500" spc="-3" dirty="0"/>
              <a:t>Facoltà</a:t>
            </a:r>
            <a:r>
              <a:rPr sz="2500" spc="-5" dirty="0"/>
              <a:t> </a:t>
            </a:r>
            <a:r>
              <a:rPr sz="2500" spc="-3" dirty="0"/>
              <a:t>di</a:t>
            </a:r>
            <a:r>
              <a:rPr sz="2500" spc="-23" dirty="0"/>
              <a:t> </a:t>
            </a:r>
            <a:r>
              <a:rPr sz="2500" dirty="0"/>
              <a:t>Medicina</a:t>
            </a:r>
            <a:r>
              <a:rPr sz="2500" spc="-5" dirty="0"/>
              <a:t> </a:t>
            </a:r>
            <a:r>
              <a:rPr sz="2500" dirty="0"/>
              <a:t>e</a:t>
            </a:r>
            <a:r>
              <a:rPr sz="2500" spc="-18" dirty="0"/>
              <a:t> </a:t>
            </a:r>
            <a:r>
              <a:rPr sz="2500" spc="-3" dirty="0"/>
              <a:t>Chirurgia</a:t>
            </a:r>
            <a:endParaRPr sz="2500" dirty="0"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4D4E6A0A-B0BC-0EF4-8223-325432DD9D31}"/>
              </a:ext>
            </a:extLst>
          </p:cNvPr>
          <p:cNvSpPr txBox="1"/>
          <p:nvPr/>
        </p:nvSpPr>
        <p:spPr>
          <a:xfrm>
            <a:off x="4963887" y="0"/>
            <a:ext cx="7496416" cy="1914948"/>
          </a:xfrm>
          <a:prstGeom prst="rect">
            <a:avLst/>
          </a:prstGeom>
        </p:spPr>
        <p:txBody>
          <a:bodyPr vert="horz" wrap="square" lIns="0" tIns="6668" rIns="0" bIns="0" rtlCol="0">
            <a:spAutoFit/>
          </a:bodyPr>
          <a:lstStyle/>
          <a:p>
            <a:pPr marR="1313815" algn="ctr" defTabSz="457200">
              <a:spcBef>
                <a:spcPts val="3"/>
              </a:spcBef>
            </a:pP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Corso</a:t>
            </a:r>
            <a:r>
              <a:rPr lang="it-IT" sz="2000" b="1" spc="-8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di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Laurea</a:t>
            </a:r>
            <a:r>
              <a:rPr lang="it-IT" sz="2000" b="1" spc="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Magistrale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 a</a:t>
            </a:r>
            <a:r>
              <a:rPr lang="it-IT" sz="2000" b="1" spc="-5" dirty="0">
                <a:solidFill>
                  <a:srgbClr val="C00000"/>
                </a:solidFill>
                <a:cs typeface="Calibri"/>
              </a:rPr>
              <a:t> ciclo</a:t>
            </a:r>
            <a:r>
              <a:rPr lang="it-IT" sz="2000" b="1" spc="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unico </a:t>
            </a:r>
            <a:r>
              <a:rPr lang="it-IT" sz="2000" b="1" spc="-535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in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Medicina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e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Chirurgia</a:t>
            </a:r>
            <a:endParaRPr lang="it-IT" sz="1600" dirty="0">
              <a:solidFill>
                <a:srgbClr val="C00000"/>
              </a:solidFill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C00000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Consultazione delle Parti Interessate</a:t>
            </a: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10 marzo 2023</a:t>
            </a:r>
            <a:endParaRPr sz="3200" b="1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3844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6AD57BE-50E5-0F15-2A04-337CE2BCA928}"/>
              </a:ext>
            </a:extLst>
          </p:cNvPr>
          <p:cNvSpPr txBox="1"/>
          <p:nvPr/>
        </p:nvSpPr>
        <p:spPr>
          <a:xfrm>
            <a:off x="727788" y="2936424"/>
            <a:ext cx="10814179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it-IT" sz="3200" b="1" spc="-5" dirty="0">
                <a:solidFill>
                  <a:srgbClr val="C00000"/>
                </a:solidFill>
                <a:latin typeface="Calibri"/>
                <a:cs typeface="Calibri"/>
              </a:rPr>
              <a:t>L’Opinione delle Parti Interessate (2024)</a:t>
            </a:r>
          </a:p>
          <a:p>
            <a:pPr algn="ctr" defTabSz="457200"/>
            <a:endParaRPr lang="it-IT" sz="3200" b="1" spc="-5" dirty="0">
              <a:solidFill>
                <a:srgbClr val="C00000"/>
              </a:solidFill>
              <a:latin typeface="Calibri"/>
              <a:cs typeface="Calibri"/>
            </a:endParaRPr>
          </a:p>
          <a:p>
            <a:pPr algn="ctr" defTabSz="457200"/>
            <a:r>
              <a:rPr lang="it-IT" sz="3200" b="1" spc="-5" dirty="0">
                <a:solidFill>
                  <a:srgbClr val="C00000"/>
                </a:solidFill>
                <a:latin typeface="Calibri"/>
                <a:cs typeface="Calibri"/>
              </a:rPr>
              <a:t>(</a:t>
            </a:r>
            <a:r>
              <a:rPr lang="it-IT" sz="2800" b="1" spc="-5" dirty="0">
                <a:solidFill>
                  <a:srgbClr val="C00000"/>
                </a:solidFill>
                <a:latin typeface="Calibri"/>
                <a:cs typeface="Calibri"/>
              </a:rPr>
              <a:t>feed-back del Questionario proposto alle P.I. da parte del CdL)</a:t>
            </a:r>
          </a:p>
          <a:p>
            <a:pPr algn="ctr" defTabSz="457200"/>
            <a:r>
              <a:rPr lang="it-IT" sz="2800" b="1" spc="-5" dirty="0">
                <a:solidFill>
                  <a:srgbClr val="C00000"/>
                </a:solidFill>
                <a:latin typeface="Calibri"/>
                <a:cs typeface="Calibri"/>
              </a:rPr>
              <a:t>(N=27)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1A3770-139C-34AA-DC3C-EFD1EB0B178D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0889816" y="296713"/>
            <a:ext cx="915840" cy="9615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2A35C4-9F56-FB03-F901-D8C773F18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FCA765-3902-4E83-2AE9-BD167944F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it-IT" sz="3100" b="1" dirty="0"/>
              <a:t>9) Ha già partecipato ad una precedente consultazione?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91B55480-73B9-C646-9A1E-7FFC28BC61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796819"/>
              </p:ext>
            </p:extLst>
          </p:nvPr>
        </p:nvGraphicFramePr>
        <p:xfrm>
          <a:off x="2135560" y="1844825"/>
          <a:ext cx="8003232" cy="428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6450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42A083-0877-AF8E-7C18-47F5AD16CD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AA8F78-F5D9-2B7D-4CFD-5CB04EC80E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764" y="75745"/>
            <a:ext cx="10898909" cy="2016223"/>
          </a:xfrm>
        </p:spPr>
        <p:txBody>
          <a:bodyPr>
            <a:normAutofit/>
          </a:bodyPr>
          <a:lstStyle/>
          <a:p>
            <a:pPr lvl="0"/>
            <a:r>
              <a:rPr lang="it-IT" sz="2800" b="1" dirty="0"/>
              <a:t>1) Qual è la sua conoscenza delle competenze degli studenti e dei neolaureati del Corso di Laurea in Medicina e Chirurgia?</a:t>
            </a:r>
            <a:br>
              <a:rPr lang="it-IT" sz="2800" dirty="0"/>
            </a:br>
            <a:endParaRPr lang="it-IT" sz="2800" dirty="0"/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B17492CB-B4DE-5202-1CB0-7B213DCD2C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9063503"/>
              </p:ext>
            </p:extLst>
          </p:nvPr>
        </p:nvGraphicFramePr>
        <p:xfrm>
          <a:off x="2815870" y="1949833"/>
          <a:ext cx="626469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85073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C0000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1871</Words>
  <Application>Microsoft Office PowerPoint</Application>
  <PresentationFormat>Widescreen</PresentationFormat>
  <Paragraphs>226</Paragraphs>
  <Slides>38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38</vt:i4>
      </vt:variant>
    </vt:vector>
  </HeadingPairs>
  <TitlesOfParts>
    <vt:vector size="44" baseType="lpstr">
      <vt:lpstr>Arial</vt:lpstr>
      <vt:lpstr>Calibri</vt:lpstr>
      <vt:lpstr>Symbol</vt:lpstr>
      <vt:lpstr>Wingdings</vt:lpstr>
      <vt:lpstr>1_Office Theme</vt:lpstr>
      <vt:lpstr>2_Office Theme</vt:lpstr>
      <vt:lpstr>Facoltà di Medicina e Chirurgia</vt:lpstr>
      <vt:lpstr>Facoltà di Medicina e Chirurgia</vt:lpstr>
      <vt:lpstr>Presentazione standard di PowerPoint</vt:lpstr>
      <vt:lpstr>Facoltà di Medicina e Chirurgia</vt:lpstr>
      <vt:lpstr>La Gestione del CdL in Medicina nel 2023 -2024</vt:lpstr>
      <vt:lpstr>Facoltà di Medicina e Chirurgia</vt:lpstr>
      <vt:lpstr>Presentazione standard di PowerPoint</vt:lpstr>
      <vt:lpstr>9) Ha già partecipato ad una precedente consultazione? </vt:lpstr>
      <vt:lpstr>1) Qual è la sua conoscenza delle competenze degli studenti e dei neolaureati del Corso di Laurea in Medicina e Chirurgia? </vt:lpstr>
      <vt:lpstr>Presentazione standard di PowerPoint</vt:lpstr>
      <vt:lpstr>2) Con quanti studenti e neolaureati del Corso è venuto in contatto negli ultimi 3 anni? </vt:lpstr>
      <vt:lpstr>2) Con quanti studenti e neolaureati del Corso è venuto in contatto negli ultimi 3 anni?  </vt:lpstr>
      <vt:lpstr>3) Ritiene che il Corso di Studi abbia attualmente un’offerta formativa adeguata per coloro che desiderano accedere alla professione? </vt:lpstr>
      <vt:lpstr>4) Nella vostra Azienda fate affiancamento al neo assunto con le figure professionali di riferimento? </vt:lpstr>
      <vt:lpstr>5) Ritiene che il Corso di Studi attualmente risponda ai Suoi bisogni, in qualità di Parte Interessata? </vt:lpstr>
      <vt:lpstr>6) Nella vostra Azienda, offrite opportunità di formazione specifica al neo assunto nell’ambito di Vostro interesse? </vt:lpstr>
      <vt:lpstr>Chi ha risposto “Sì”, quali ritiene siano le competenze peculiari al ruolo da sviluppare durante il Corso di Studi? </vt:lpstr>
      <vt:lpstr>Chi ha risposto “Sì”, quali ritiene siano le competenze peculiari al ruolo da sviluppare durante il Corso di Studi? </vt:lpstr>
      <vt:lpstr>7) Ritiene che il Corso di Studi dovrebbe approfondire l’offerta formativa in qualche ambito per preparare meglio al mondo del lavoro i futuri professionisti e offrire loro più chances di impiego? </vt:lpstr>
      <vt:lpstr>8) Pensa che la sua Azienda assumerà o intratterrà rapporti professionali con studenti o laureati del Corso di Studi nei prossimi tre anni? </vt:lpstr>
      <vt:lpstr>Commenti/ Suggerimenti: </vt:lpstr>
      <vt:lpstr>Parti interessate 2023 vs 2024</vt:lpstr>
      <vt:lpstr>Qual è la sua conoscenza delle competenze degli studenti e dei neolaureati del Corso di Laurea in Medicina e Chirurgia? </vt:lpstr>
      <vt:lpstr>Presentazione standard di PowerPoint</vt:lpstr>
      <vt:lpstr>Con quanti studenti e neolaureati del Corso è venuto in contatto negli ultimi 3 anni? </vt:lpstr>
      <vt:lpstr>Presentazione standard di PowerPoint</vt:lpstr>
      <vt:lpstr>Ritiene che il Corso di Studi abbia attualmente un’offerta formativa adeguata per coloro che desiderano accedere alla professione? </vt:lpstr>
      <vt:lpstr>Nella vostra Azienda fate affiancamento al neo assunto con le figure professionali di riferimento? </vt:lpstr>
      <vt:lpstr>Ritiene che il Corso di Studi attualmente risponda ai Suoi bisogni, in qualità di Parte Interessata? </vt:lpstr>
      <vt:lpstr>Nella vostra Azienda, offrite opportunità di formazione specifica al neo assunto nell’ambito di Vostro interesse? </vt:lpstr>
      <vt:lpstr>Ritiene che il Corso di Studi dovrebbe approfondire l’offerta formativa in qualche ambito per preparare meglio al mondo del lavoro i futuri professionisti e offrire loro più chances di impiego? </vt:lpstr>
      <vt:lpstr>Pensa che la sua Azienda assumerà o intratterrà rapporti professionali con studenti o laureati del Corso di Studi nei prossimi tre anni? </vt:lpstr>
      <vt:lpstr>Commenti/ Suggerimenti: </vt:lpstr>
      <vt:lpstr>Facoltà di Medicina e Chirurgia</vt:lpstr>
      <vt:lpstr>Facoltà di Medicina e Chirurgia</vt:lpstr>
      <vt:lpstr>Facoltà di Medicina e Chirurgia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Facoltà di Medicina e Chirurgia</dc:title>
  <dc:creator>Paolo Ventura</dc:creator>
  <cp:lastModifiedBy>Paolo Ventura</cp:lastModifiedBy>
  <cp:revision>12</cp:revision>
  <dcterms:created xsi:type="dcterms:W3CDTF">2023-03-09T18:19:44Z</dcterms:created>
  <dcterms:modified xsi:type="dcterms:W3CDTF">2024-02-26T22:21:50Z</dcterms:modified>
</cp:coreProperties>
</file>