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70" r:id="rId3"/>
    <p:sldId id="271" r:id="rId4"/>
    <p:sldId id="272" r:id="rId5"/>
    <p:sldId id="273" r:id="rId6"/>
    <p:sldId id="259" r:id="rId7"/>
    <p:sldId id="268" r:id="rId8"/>
    <p:sldId id="276" r:id="rId9"/>
    <p:sldId id="267" r:id="rId10"/>
    <p:sldId id="279" r:id="rId11"/>
    <p:sldId id="277" r:id="rId12"/>
    <p:sldId id="269" r:id="rId13"/>
    <p:sldId id="278" r:id="rId14"/>
    <p:sldId id="275" r:id="rId15"/>
  </p:sldIdLst>
  <p:sldSz cx="18288000" cy="13716000"/>
  <p:notesSz cx="18288000" cy="13716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474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924800" cy="6873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10358438" y="0"/>
            <a:ext cx="7924800" cy="6873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00C99D-3C1E-4509-AA99-2498A6098CCA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057900" y="1714500"/>
            <a:ext cx="6172200" cy="4629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828800" y="6600825"/>
            <a:ext cx="14630400" cy="54006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13028613"/>
            <a:ext cx="7924800" cy="6873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10358438" y="13028613"/>
            <a:ext cx="7924800" cy="6873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B55DE-DCD1-4E75-908A-29E92585F6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583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4251960"/>
            <a:ext cx="15544800" cy="2880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7680960"/>
            <a:ext cx="12801600" cy="3429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3154680"/>
            <a:ext cx="7955280" cy="9052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3154680"/>
            <a:ext cx="7955280" cy="9052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28108" y="595376"/>
            <a:ext cx="8431783" cy="1854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37210" y="6340220"/>
            <a:ext cx="17613579" cy="53600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12755880"/>
            <a:ext cx="5852160" cy="685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12755880"/>
            <a:ext cx="4206240" cy="685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12755880"/>
            <a:ext cx="4206240" cy="685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20065" y="3427202"/>
            <a:ext cx="17634585" cy="10142855"/>
            <a:chOff x="324609" y="3480809"/>
            <a:chExt cx="17634585" cy="1014285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4609" y="3480809"/>
              <a:ext cx="17634208" cy="1014223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35323" y="8567928"/>
              <a:ext cx="10814303" cy="305257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68808" y="3499104"/>
              <a:ext cx="17550765" cy="10058400"/>
            </a:xfrm>
            <a:custGeom>
              <a:avLst/>
              <a:gdLst/>
              <a:ahLst/>
              <a:cxnLst/>
              <a:rect l="l" t="t" r="r" b="b"/>
              <a:pathLst>
                <a:path w="17550765" h="10058400">
                  <a:moveTo>
                    <a:pt x="17550384" y="0"/>
                  </a:moveTo>
                  <a:lnTo>
                    <a:pt x="0" y="0"/>
                  </a:lnTo>
                  <a:lnTo>
                    <a:pt x="0" y="10058400"/>
                  </a:lnTo>
                  <a:lnTo>
                    <a:pt x="17550384" y="10058400"/>
                  </a:lnTo>
                  <a:lnTo>
                    <a:pt x="17550384" y="0"/>
                  </a:lnTo>
                  <a:close/>
                </a:path>
              </a:pathLst>
            </a:custGeom>
            <a:solidFill>
              <a:srgbClr val="C724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205485" y="4967856"/>
            <a:ext cx="16472915" cy="82926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4000" dirty="0">
              <a:latin typeface="Calibri"/>
              <a:cs typeface="Calibri"/>
            </a:endParaRPr>
          </a:p>
          <a:p>
            <a:pPr marL="682625" marR="3310890" algn="ctr">
              <a:lnSpc>
                <a:spcPct val="100000"/>
              </a:lnSpc>
              <a:spcBef>
                <a:spcPts val="5"/>
              </a:spcBef>
            </a:pPr>
            <a:r>
              <a:rPr sz="6000" b="1" spc="-5" dirty="0" smtClean="0">
                <a:solidFill>
                  <a:srgbClr val="FFFFFF"/>
                </a:solidFill>
                <a:latin typeface="Calibri"/>
                <a:cs typeface="Calibri"/>
              </a:rPr>
              <a:t>Corso</a:t>
            </a:r>
            <a:r>
              <a:rPr sz="60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6000" b="1" dirty="0">
                <a:solidFill>
                  <a:srgbClr val="FFFFFF"/>
                </a:solidFill>
                <a:latin typeface="Calibri"/>
                <a:cs typeface="Calibri"/>
              </a:rPr>
              <a:t>di</a:t>
            </a:r>
            <a:r>
              <a:rPr sz="6000" b="1" spc="-5" dirty="0">
                <a:solidFill>
                  <a:srgbClr val="FFFFFF"/>
                </a:solidFill>
                <a:latin typeface="Calibri"/>
                <a:cs typeface="Calibri"/>
              </a:rPr>
              <a:t> Laurea</a:t>
            </a:r>
            <a:r>
              <a:rPr sz="60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6000" b="1" spc="-5" dirty="0">
                <a:solidFill>
                  <a:srgbClr val="FFFFFF"/>
                </a:solidFill>
                <a:latin typeface="Calibri"/>
                <a:cs typeface="Calibri"/>
              </a:rPr>
              <a:t>Magistrale</a:t>
            </a:r>
            <a:r>
              <a:rPr sz="6000" b="1" dirty="0">
                <a:solidFill>
                  <a:srgbClr val="FFFFFF"/>
                </a:solidFill>
                <a:latin typeface="Calibri"/>
                <a:cs typeface="Calibri"/>
              </a:rPr>
              <a:t> a</a:t>
            </a:r>
            <a:r>
              <a:rPr sz="6000" b="1" spc="-10" dirty="0">
                <a:solidFill>
                  <a:srgbClr val="FFFFFF"/>
                </a:solidFill>
                <a:latin typeface="Calibri"/>
                <a:cs typeface="Calibri"/>
              </a:rPr>
              <a:t> ciclo</a:t>
            </a:r>
            <a:r>
              <a:rPr sz="60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6000" b="1" dirty="0">
                <a:solidFill>
                  <a:srgbClr val="FFFFFF"/>
                </a:solidFill>
                <a:latin typeface="Calibri"/>
                <a:cs typeface="Calibri"/>
              </a:rPr>
              <a:t>unico </a:t>
            </a:r>
            <a:r>
              <a:rPr sz="6000" b="1" spc="-10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6000" b="1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6000" b="1" spc="-5" dirty="0">
                <a:solidFill>
                  <a:srgbClr val="FFFFFF"/>
                </a:solidFill>
                <a:latin typeface="Calibri"/>
                <a:cs typeface="Calibri"/>
              </a:rPr>
              <a:t> Medicina </a:t>
            </a:r>
            <a:r>
              <a:rPr sz="60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60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6000" b="1" dirty="0">
                <a:solidFill>
                  <a:srgbClr val="FFFFFF"/>
                </a:solidFill>
                <a:latin typeface="Calibri"/>
                <a:cs typeface="Calibri"/>
              </a:rPr>
              <a:t>Chirurgia</a:t>
            </a:r>
            <a:endParaRPr sz="6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400" dirty="0">
              <a:latin typeface="Calibri"/>
              <a:cs typeface="Calibri"/>
            </a:endParaRPr>
          </a:p>
          <a:p>
            <a:pPr marR="2627630" algn="ctr">
              <a:lnSpc>
                <a:spcPct val="100000"/>
              </a:lnSpc>
              <a:spcBef>
                <a:spcPts val="5"/>
              </a:spcBef>
            </a:pPr>
            <a:r>
              <a:rPr sz="4000" dirty="0">
                <a:solidFill>
                  <a:srgbClr val="FFFFFF"/>
                </a:solidFill>
                <a:latin typeface="Calibri"/>
                <a:cs typeface="Calibri"/>
              </a:rPr>
              <a:t>Presidente</a:t>
            </a:r>
            <a:r>
              <a:rPr sz="40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FFFFFF"/>
                </a:solidFill>
                <a:latin typeface="Calibri"/>
                <a:cs typeface="Calibri"/>
              </a:rPr>
              <a:t>Prof.</a:t>
            </a:r>
            <a:r>
              <a:rPr sz="4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it-IT" sz="4000" spc="-5" dirty="0" smtClean="0">
                <a:solidFill>
                  <a:srgbClr val="FFFFFF"/>
                </a:solidFill>
                <a:latin typeface="Calibri"/>
                <a:cs typeface="Calibri"/>
              </a:rPr>
              <a:t>Paolo Ventura</a:t>
            </a:r>
          </a:p>
          <a:p>
            <a:pPr marR="2627630" algn="ctr">
              <a:lnSpc>
                <a:spcPct val="100000"/>
              </a:lnSpc>
              <a:spcBef>
                <a:spcPts val="5"/>
              </a:spcBef>
            </a:pPr>
            <a:endParaRPr lang="it-IT" sz="4000" spc="-5" dirty="0" smtClean="0">
              <a:solidFill>
                <a:srgbClr val="FFFFFF"/>
              </a:solidFill>
              <a:latin typeface="Calibri"/>
              <a:cs typeface="Calibri"/>
            </a:endParaRPr>
          </a:p>
          <a:p>
            <a:pPr marR="2627630" algn="ctr">
              <a:lnSpc>
                <a:spcPct val="100000"/>
              </a:lnSpc>
              <a:spcBef>
                <a:spcPts val="5"/>
              </a:spcBef>
            </a:pPr>
            <a:r>
              <a:rPr lang="it-IT" sz="4000" spc="-5" dirty="0" smtClean="0">
                <a:solidFill>
                  <a:srgbClr val="FFFFFF"/>
                </a:solidFill>
                <a:latin typeface="Calibri"/>
                <a:cs typeface="Calibri"/>
              </a:rPr>
              <a:t>Breve riassunto di eventi e provvedimenti che hanno caratterizzato il mandato precedente (Prof. Fausta Lui, 2016-2022)</a:t>
            </a:r>
            <a:endParaRPr sz="4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4000" dirty="0">
              <a:latin typeface="Calibri"/>
              <a:cs typeface="Calibri"/>
            </a:endParaRPr>
          </a:p>
          <a:p>
            <a:pPr marL="6995795">
              <a:lnSpc>
                <a:spcPct val="100000"/>
              </a:lnSpc>
            </a:pPr>
            <a:endParaRPr lang="it-IT" sz="5400" dirty="0">
              <a:latin typeface="Calibri"/>
              <a:cs typeface="Calibri"/>
            </a:endParaRPr>
          </a:p>
          <a:p>
            <a:pPr marL="6995795">
              <a:lnSpc>
                <a:spcPct val="100000"/>
              </a:lnSpc>
            </a:pPr>
            <a:r>
              <a:rPr lang="it-IT" sz="4000" dirty="0" smtClean="0">
                <a:solidFill>
                  <a:srgbClr val="FFFFFF"/>
                </a:solidFill>
                <a:latin typeface="Calibri"/>
                <a:cs typeface="Calibri"/>
              </a:rPr>
              <a:t>Consultazione delle Parti Interessate</a:t>
            </a:r>
          </a:p>
          <a:p>
            <a:pPr marL="6995795">
              <a:lnSpc>
                <a:spcPct val="100000"/>
              </a:lnSpc>
            </a:pPr>
            <a:r>
              <a:rPr lang="it-IT" sz="4000" dirty="0" smtClean="0">
                <a:solidFill>
                  <a:srgbClr val="FFFFFF"/>
                </a:solidFill>
                <a:latin typeface="Calibri"/>
                <a:cs typeface="Calibri"/>
              </a:rPr>
              <a:t>10 marzo 2023</a:t>
            </a:r>
            <a:endParaRPr sz="4000" dirty="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20065" y="687323"/>
            <a:ext cx="4415002" cy="1603247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570736" y="2425064"/>
            <a:ext cx="7986395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Facoltà</a:t>
            </a:r>
            <a:r>
              <a:rPr sz="5000" spc="-10" dirty="0"/>
              <a:t> </a:t>
            </a:r>
            <a:r>
              <a:rPr sz="5000" spc="-5" dirty="0"/>
              <a:t>di</a:t>
            </a:r>
            <a:r>
              <a:rPr sz="5000" spc="-45" dirty="0"/>
              <a:t> </a:t>
            </a:r>
            <a:r>
              <a:rPr sz="5000" dirty="0"/>
              <a:t>Medicina</a:t>
            </a:r>
            <a:r>
              <a:rPr sz="5000" spc="-10" dirty="0"/>
              <a:t> </a:t>
            </a:r>
            <a:r>
              <a:rPr sz="5000" dirty="0"/>
              <a:t>e</a:t>
            </a:r>
            <a:r>
              <a:rPr sz="5000" spc="-35" dirty="0"/>
              <a:t> </a:t>
            </a:r>
            <a:r>
              <a:rPr sz="5000" spc="-5" dirty="0"/>
              <a:t>Chirurgia</a:t>
            </a:r>
            <a:endParaRPr sz="5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01799" y="44528"/>
            <a:ext cx="3889513" cy="5060872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457200" y="2362200"/>
            <a:ext cx="13715999" cy="87716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defTabSz="1828800"/>
            <a:r>
              <a:rPr lang="it-IT" sz="4800" b="1" dirty="0" smtClean="0">
                <a:solidFill>
                  <a:prstClr val="white"/>
                </a:solidFill>
                <a:latin typeface="Calibri Light" panose="020F0302020204030204"/>
              </a:rPr>
              <a:t>Sviluppo di Competenze </a:t>
            </a:r>
            <a:r>
              <a:rPr lang="it-IT" sz="4800" b="1" dirty="0">
                <a:solidFill>
                  <a:prstClr val="white"/>
                </a:solidFill>
                <a:latin typeface="Calibri Light" panose="020F0302020204030204"/>
              </a:rPr>
              <a:t>trasversali: ricerca</a:t>
            </a:r>
            <a:r>
              <a:rPr lang="it-IT" sz="4800" b="1" dirty="0" smtClean="0">
                <a:solidFill>
                  <a:prstClr val="white"/>
                </a:solidFill>
                <a:latin typeface="Calibri Light" panose="020F0302020204030204"/>
              </a:rPr>
              <a:t>, </a:t>
            </a:r>
            <a:r>
              <a:rPr lang="it-IT" sz="4800" b="1" dirty="0" smtClean="0">
                <a:solidFill>
                  <a:prstClr val="white"/>
                </a:solidFill>
                <a:latin typeface="Calibri Light" panose="020F0302020204030204"/>
              </a:rPr>
              <a:t>divulgazione</a:t>
            </a:r>
          </a:p>
          <a:p>
            <a:pPr defTabSz="1828800"/>
            <a:endParaRPr lang="it-IT" sz="4800" b="1" dirty="0">
              <a:solidFill>
                <a:prstClr val="white"/>
              </a:solidFill>
              <a:latin typeface="Calibri Light" panose="020F0302020204030204"/>
            </a:endParaRPr>
          </a:p>
          <a:p>
            <a:pPr defTabSz="1828800"/>
            <a:r>
              <a:rPr lang="it-IT" sz="3600" b="1" dirty="0" smtClean="0">
                <a:solidFill>
                  <a:srgbClr val="FFFF00"/>
                </a:solidFill>
                <a:latin typeface="Calibri Light" panose="020F0302020204030204"/>
              </a:rPr>
              <a:t>Il CdL ha seguito </a:t>
            </a:r>
            <a:r>
              <a:rPr lang="it-IT" sz="3600" b="1" dirty="0">
                <a:solidFill>
                  <a:srgbClr val="FFFF00"/>
                </a:solidFill>
                <a:latin typeface="Calibri Light" panose="020F0302020204030204"/>
              </a:rPr>
              <a:t>recenti orientamenti in ambito di “</a:t>
            </a:r>
            <a:r>
              <a:rPr lang="it-IT" sz="3600" b="1" dirty="0" err="1">
                <a:solidFill>
                  <a:srgbClr val="FFFF00"/>
                </a:solidFill>
                <a:latin typeface="Calibri Light" panose="020F0302020204030204"/>
              </a:rPr>
              <a:t>Medical</a:t>
            </a:r>
            <a:r>
              <a:rPr lang="it-IT" sz="3600" b="1" dirty="0">
                <a:solidFill>
                  <a:srgbClr val="FFFF00"/>
                </a:solidFill>
                <a:latin typeface="Calibri Light" panose="020F0302020204030204"/>
              </a:rPr>
              <a:t> </a:t>
            </a:r>
            <a:r>
              <a:rPr lang="it-IT" sz="3600" b="1" dirty="0" err="1">
                <a:solidFill>
                  <a:srgbClr val="FFFF00"/>
                </a:solidFill>
                <a:latin typeface="Calibri Light" panose="020F0302020204030204"/>
              </a:rPr>
              <a:t>Education</a:t>
            </a:r>
            <a:r>
              <a:rPr lang="it-IT" sz="3600" b="1" dirty="0" smtClean="0">
                <a:solidFill>
                  <a:srgbClr val="FFFF00"/>
                </a:solidFill>
                <a:latin typeface="Calibri Light" panose="020F0302020204030204"/>
              </a:rPr>
              <a:t>” </a:t>
            </a:r>
            <a:r>
              <a:rPr lang="it-IT" sz="3600" b="1" dirty="0">
                <a:solidFill>
                  <a:srgbClr val="FFFF00"/>
                </a:solidFill>
                <a:latin typeface="Calibri Light" panose="020F0302020204030204"/>
              </a:rPr>
              <a:t>e </a:t>
            </a:r>
            <a:r>
              <a:rPr lang="it-IT" sz="3600" b="1" dirty="0" smtClean="0">
                <a:solidFill>
                  <a:srgbClr val="FFFF00"/>
                </a:solidFill>
                <a:latin typeface="Calibri Light" panose="020F0302020204030204"/>
              </a:rPr>
              <a:t>le indicazioni </a:t>
            </a:r>
            <a:r>
              <a:rPr lang="it-IT" sz="3600" b="1" dirty="0">
                <a:solidFill>
                  <a:srgbClr val="FFFF00"/>
                </a:solidFill>
                <a:latin typeface="Calibri Light" panose="020F0302020204030204"/>
              </a:rPr>
              <a:t>delle nostre Parti </a:t>
            </a:r>
            <a:r>
              <a:rPr lang="it-IT" sz="3600" b="1" dirty="0" smtClean="0">
                <a:solidFill>
                  <a:srgbClr val="FFFF00"/>
                </a:solidFill>
                <a:latin typeface="Calibri Light" panose="020F0302020204030204"/>
              </a:rPr>
              <a:t>Interessate</a:t>
            </a:r>
          </a:p>
          <a:p>
            <a:pPr defTabSz="1828800"/>
            <a:endParaRPr lang="it-IT" sz="3600" b="1" dirty="0">
              <a:solidFill>
                <a:prstClr val="white"/>
              </a:solidFill>
              <a:latin typeface="Calibri Light" panose="020F0302020204030204"/>
            </a:endParaRPr>
          </a:p>
          <a:p>
            <a:pPr defTabSz="1828800"/>
            <a:r>
              <a:rPr lang="it-IT" sz="3600" dirty="0" smtClean="0">
                <a:solidFill>
                  <a:prstClr val="white"/>
                </a:solidFill>
                <a:latin typeface="Calibri Light" panose="020F0302020204030204"/>
              </a:rPr>
              <a:t>-</a:t>
            </a:r>
            <a:r>
              <a:rPr lang="it-IT" sz="3600" u="sng" dirty="0" smtClean="0">
                <a:solidFill>
                  <a:prstClr val="white"/>
                </a:solidFill>
                <a:latin typeface="Calibri Light" panose="020F0302020204030204"/>
              </a:rPr>
              <a:t>Insegnamenti </a:t>
            </a:r>
            <a:r>
              <a:rPr lang="it-IT" sz="3600" u="sng" dirty="0">
                <a:solidFill>
                  <a:prstClr val="white"/>
                </a:solidFill>
                <a:latin typeface="Calibri Light" panose="020F0302020204030204"/>
              </a:rPr>
              <a:t>curriculari </a:t>
            </a:r>
            <a:r>
              <a:rPr lang="it-IT" sz="3600" dirty="0" smtClean="0">
                <a:solidFill>
                  <a:prstClr val="white"/>
                </a:solidFill>
                <a:latin typeface="Calibri Light" panose="020F0302020204030204"/>
              </a:rPr>
              <a:t>pertinenti: MMSB (introduzione alla ricerca), </a:t>
            </a:r>
            <a:r>
              <a:rPr lang="it-IT" sz="3600" dirty="0">
                <a:solidFill>
                  <a:prstClr val="white"/>
                </a:solidFill>
                <a:latin typeface="Calibri Light" panose="020F0302020204030204"/>
              </a:rPr>
              <a:t>Metodologia </a:t>
            </a:r>
            <a:r>
              <a:rPr lang="it-IT" sz="3600" dirty="0" smtClean="0">
                <a:solidFill>
                  <a:prstClr val="white"/>
                </a:solidFill>
                <a:latin typeface="Calibri Light" panose="020F0302020204030204"/>
              </a:rPr>
              <a:t>clinica (relazione medico-paziente)</a:t>
            </a:r>
          </a:p>
          <a:p>
            <a:pPr defTabSz="1828800"/>
            <a:endParaRPr lang="it-IT" sz="3600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defTabSz="1828800"/>
            <a:r>
              <a:rPr lang="it-IT" sz="3600" dirty="0" smtClean="0">
                <a:solidFill>
                  <a:prstClr val="white"/>
                </a:solidFill>
                <a:latin typeface="Calibri Light" panose="020F0302020204030204"/>
              </a:rPr>
              <a:t>-Supporto all’iniziativa </a:t>
            </a:r>
            <a:r>
              <a:rPr lang="it-IT" sz="3600" u="sng" dirty="0" err="1">
                <a:solidFill>
                  <a:prstClr val="white"/>
                </a:solidFill>
                <a:latin typeface="Calibri Light" panose="020F0302020204030204"/>
              </a:rPr>
              <a:t>MoreMed</a:t>
            </a:r>
            <a:r>
              <a:rPr lang="it-IT" sz="3600" dirty="0">
                <a:solidFill>
                  <a:prstClr val="white"/>
                </a:solidFill>
                <a:latin typeface="Calibri Light" panose="020F0302020204030204"/>
              </a:rPr>
              <a:t>, congresso scientifico e divulgativo organizzato dagli studenti e per gli </a:t>
            </a:r>
            <a:r>
              <a:rPr lang="it-IT" sz="3600" dirty="0" smtClean="0">
                <a:solidFill>
                  <a:prstClr val="white"/>
                </a:solidFill>
                <a:latin typeface="Calibri Light" panose="020F0302020204030204"/>
              </a:rPr>
              <a:t>studenti</a:t>
            </a:r>
          </a:p>
          <a:p>
            <a:pPr defTabSz="1828800"/>
            <a:endParaRPr lang="it-IT" sz="3600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defTabSz="1828800"/>
            <a:r>
              <a:rPr lang="it-IT" sz="3600" dirty="0">
                <a:solidFill>
                  <a:prstClr val="white"/>
                </a:solidFill>
                <a:latin typeface="Calibri Light" panose="020F0302020204030204"/>
              </a:rPr>
              <a:t>-</a:t>
            </a:r>
            <a:r>
              <a:rPr lang="it-IT" sz="3600" u="sng" dirty="0">
                <a:solidFill>
                  <a:prstClr val="white"/>
                </a:solidFill>
                <a:latin typeface="Calibri Light" panose="020F0302020204030204"/>
              </a:rPr>
              <a:t>Organizzazione seminari e workshop in collaborazione con Ordini e Aziende</a:t>
            </a:r>
            <a:r>
              <a:rPr lang="it-IT" sz="3600" dirty="0">
                <a:solidFill>
                  <a:prstClr val="white"/>
                </a:solidFill>
                <a:latin typeface="Calibri Light" panose="020F0302020204030204"/>
              </a:rPr>
              <a:t>, es., sull’iscrizione agli Ordini Professionali e all’ENPAM (febbraio 2022), e sulla comunicazione e divulgazione in ambito medico (marzo 2022</a:t>
            </a:r>
            <a:r>
              <a:rPr lang="it-IT" sz="3600" dirty="0" smtClean="0">
                <a:solidFill>
                  <a:prstClr val="white"/>
                </a:solidFill>
                <a:latin typeface="Calibri Light" panose="020F0302020204030204"/>
              </a:rPr>
              <a:t>)</a:t>
            </a:r>
            <a:endParaRPr lang="it-IT" sz="3600" dirty="0">
              <a:solidFill>
                <a:prstClr val="white"/>
              </a:solidFill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8977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01799" y="44528"/>
            <a:ext cx="3889513" cy="5060872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457200" y="2286000"/>
            <a:ext cx="13715999" cy="895629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defTabSz="1828800"/>
            <a:r>
              <a:rPr lang="it-IT" sz="4800" b="1" dirty="0" smtClean="0">
                <a:solidFill>
                  <a:prstClr val="white"/>
                </a:solidFill>
                <a:latin typeface="Calibri Light" panose="020F0302020204030204"/>
              </a:rPr>
              <a:t>Sviluppo di Competenze </a:t>
            </a:r>
            <a:r>
              <a:rPr lang="it-IT" sz="4800" b="1" dirty="0">
                <a:solidFill>
                  <a:prstClr val="white"/>
                </a:solidFill>
                <a:latin typeface="Calibri Light" panose="020F0302020204030204"/>
              </a:rPr>
              <a:t>trasversali: </a:t>
            </a:r>
            <a:r>
              <a:rPr lang="it-IT" sz="4800" b="1" dirty="0" smtClean="0">
                <a:solidFill>
                  <a:prstClr val="white"/>
                </a:solidFill>
                <a:latin typeface="Calibri Light" panose="020F0302020204030204"/>
              </a:rPr>
              <a:t>competenze relazionali, </a:t>
            </a:r>
            <a:r>
              <a:rPr lang="it-IT" sz="4800" b="1" dirty="0" err="1">
                <a:solidFill>
                  <a:prstClr val="white"/>
                </a:solidFill>
                <a:latin typeface="Calibri Light" panose="020F0302020204030204"/>
              </a:rPr>
              <a:t>Medical</a:t>
            </a:r>
            <a:r>
              <a:rPr lang="it-IT" sz="4800" b="1" dirty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it-IT" sz="4800" b="1" dirty="0" err="1" smtClean="0">
                <a:solidFill>
                  <a:prstClr val="white"/>
                </a:solidFill>
                <a:latin typeface="Calibri Light" panose="020F0302020204030204"/>
              </a:rPr>
              <a:t>Humanities</a:t>
            </a:r>
            <a:r>
              <a:rPr lang="it-IT" sz="4800" b="1" dirty="0" smtClean="0">
                <a:solidFill>
                  <a:prstClr val="white"/>
                </a:solidFill>
                <a:latin typeface="Calibri Light" panose="020F0302020204030204"/>
              </a:rPr>
              <a:t>, </a:t>
            </a:r>
            <a:r>
              <a:rPr lang="it-IT" sz="4800" b="1" dirty="0" err="1" smtClean="0">
                <a:solidFill>
                  <a:prstClr val="white"/>
                </a:solidFill>
                <a:latin typeface="Calibri Light" panose="020F0302020204030204"/>
              </a:rPr>
              <a:t>interprofessionalità</a:t>
            </a:r>
            <a:endParaRPr lang="it-IT" sz="4800" b="1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defTabSz="1828800"/>
            <a:endParaRPr lang="it-IT" sz="4800" b="1" dirty="0">
              <a:solidFill>
                <a:prstClr val="white"/>
              </a:solidFill>
              <a:latin typeface="Calibri Light" panose="020F0302020204030204"/>
            </a:endParaRPr>
          </a:p>
          <a:p>
            <a:pPr defTabSz="1828800"/>
            <a:r>
              <a:rPr lang="it-IT" sz="3600" b="1" dirty="0">
                <a:solidFill>
                  <a:srgbClr val="FFFF00"/>
                </a:solidFill>
                <a:latin typeface="Calibri Light" panose="020F0302020204030204"/>
              </a:rPr>
              <a:t>Il CdL ha seguito recenti orientamenti in ambito di “</a:t>
            </a:r>
            <a:r>
              <a:rPr lang="it-IT" sz="3600" b="1" dirty="0" err="1">
                <a:solidFill>
                  <a:srgbClr val="FFFF00"/>
                </a:solidFill>
                <a:latin typeface="Calibri Light" panose="020F0302020204030204"/>
              </a:rPr>
              <a:t>Medical</a:t>
            </a:r>
            <a:r>
              <a:rPr lang="it-IT" sz="3600" b="1" dirty="0">
                <a:solidFill>
                  <a:srgbClr val="FFFF00"/>
                </a:solidFill>
                <a:latin typeface="Calibri Light" panose="020F0302020204030204"/>
              </a:rPr>
              <a:t> </a:t>
            </a:r>
            <a:r>
              <a:rPr lang="it-IT" sz="3600" b="1" dirty="0" err="1">
                <a:solidFill>
                  <a:srgbClr val="FFFF00"/>
                </a:solidFill>
                <a:latin typeface="Calibri Light" panose="020F0302020204030204"/>
              </a:rPr>
              <a:t>Education</a:t>
            </a:r>
            <a:r>
              <a:rPr lang="it-IT" sz="3600" b="1" dirty="0">
                <a:solidFill>
                  <a:srgbClr val="FFFF00"/>
                </a:solidFill>
                <a:latin typeface="Calibri Light" panose="020F0302020204030204"/>
              </a:rPr>
              <a:t>” e le indicazioni delle nostre Parti Interessate</a:t>
            </a:r>
          </a:p>
          <a:p>
            <a:pPr defTabSz="1828800"/>
            <a:endParaRPr lang="it-IT" sz="3600" dirty="0">
              <a:solidFill>
                <a:prstClr val="white"/>
              </a:solidFill>
              <a:latin typeface="Calibri Light" panose="020F0302020204030204"/>
            </a:endParaRPr>
          </a:p>
          <a:p>
            <a:pPr defTabSz="1828800"/>
            <a:r>
              <a:rPr lang="it-IT" sz="3600" dirty="0" smtClean="0">
                <a:solidFill>
                  <a:prstClr val="white"/>
                </a:solidFill>
                <a:latin typeface="Calibri Light" panose="020F0302020204030204"/>
              </a:rPr>
              <a:t>-</a:t>
            </a:r>
            <a:r>
              <a:rPr lang="it-IT" sz="3600" u="sng" dirty="0" smtClean="0">
                <a:solidFill>
                  <a:prstClr val="white"/>
                </a:solidFill>
                <a:latin typeface="Calibri Light" panose="020F0302020204030204"/>
              </a:rPr>
              <a:t>Insegnamenti </a:t>
            </a:r>
            <a:r>
              <a:rPr lang="it-IT" sz="3600" u="sng" dirty="0">
                <a:solidFill>
                  <a:prstClr val="white"/>
                </a:solidFill>
                <a:latin typeface="Calibri Light" panose="020F0302020204030204"/>
              </a:rPr>
              <a:t>curriculari </a:t>
            </a:r>
            <a:r>
              <a:rPr lang="it-IT" sz="3600" dirty="0" smtClean="0">
                <a:solidFill>
                  <a:prstClr val="white"/>
                </a:solidFill>
                <a:latin typeface="Calibri Light" panose="020F0302020204030204"/>
              </a:rPr>
              <a:t>pertinenti: </a:t>
            </a:r>
            <a:r>
              <a:rPr lang="it-IT" sz="3600" dirty="0" smtClean="0">
                <a:solidFill>
                  <a:prstClr val="white"/>
                </a:solidFill>
                <a:latin typeface="Calibri Light" panose="020F0302020204030204"/>
              </a:rPr>
              <a:t>Metodologia </a:t>
            </a:r>
            <a:r>
              <a:rPr lang="it-IT" sz="3600" dirty="0" smtClean="0">
                <a:solidFill>
                  <a:prstClr val="white"/>
                </a:solidFill>
                <a:latin typeface="Calibri Light" panose="020F0302020204030204"/>
              </a:rPr>
              <a:t>clinica (relazione medico-paziente)</a:t>
            </a:r>
          </a:p>
          <a:p>
            <a:pPr defTabSz="1828800"/>
            <a:endParaRPr lang="it-IT" sz="3600" dirty="0">
              <a:solidFill>
                <a:prstClr val="white"/>
              </a:solidFill>
              <a:latin typeface="Calibri Light" panose="020F0302020204030204"/>
            </a:endParaRPr>
          </a:p>
          <a:p>
            <a:pPr defTabSz="1828800"/>
            <a:r>
              <a:rPr lang="it-IT" sz="3600" dirty="0" smtClean="0">
                <a:solidFill>
                  <a:prstClr val="white"/>
                </a:solidFill>
                <a:latin typeface="Calibri Light" panose="020F0302020204030204"/>
              </a:rPr>
              <a:t>-</a:t>
            </a:r>
            <a:r>
              <a:rPr lang="it-IT" sz="3600" u="sng" dirty="0" smtClean="0">
                <a:solidFill>
                  <a:prstClr val="white"/>
                </a:solidFill>
                <a:latin typeface="Calibri Light" panose="020F0302020204030204"/>
              </a:rPr>
              <a:t>Progetto Paziente Formatore</a:t>
            </a:r>
            <a:r>
              <a:rPr lang="it-IT" sz="3600" dirty="0" smtClean="0">
                <a:solidFill>
                  <a:prstClr val="white"/>
                </a:solidFill>
                <a:latin typeface="Calibri Light" panose="020F0302020204030204"/>
              </a:rPr>
              <a:t>: introduzione di lezioni in insegnamenti curriculari, </a:t>
            </a:r>
            <a:r>
              <a:rPr lang="it-IT" sz="3600" dirty="0" smtClean="0">
                <a:solidFill>
                  <a:prstClr val="white"/>
                </a:solidFill>
                <a:latin typeface="Calibri Light" panose="020F0302020204030204"/>
              </a:rPr>
              <a:t>seminari interprofessionali (insieme a studenti di varie lauree sanitarie), </a:t>
            </a:r>
            <a:r>
              <a:rPr lang="it-IT" sz="3600" dirty="0" smtClean="0">
                <a:solidFill>
                  <a:prstClr val="white"/>
                </a:solidFill>
                <a:latin typeface="Calibri Light" panose="020F0302020204030204"/>
              </a:rPr>
              <a:t>Corso di </a:t>
            </a:r>
            <a:r>
              <a:rPr lang="it-IT" sz="3600" dirty="0" smtClean="0">
                <a:solidFill>
                  <a:prstClr val="white"/>
                </a:solidFill>
                <a:latin typeface="Calibri Light" panose="020F0302020204030204"/>
              </a:rPr>
              <a:t>perfezionamento, assegno di studio e borse di ricerca sul progetto in collaborazione con associazione Tandem</a:t>
            </a:r>
            <a:endParaRPr lang="it-IT" sz="3600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defTabSz="1828800"/>
            <a:endParaRPr lang="it-IT" sz="3600" dirty="0">
              <a:solidFill>
                <a:prstClr val="white"/>
              </a:solidFill>
              <a:latin typeface="Calibri Light" panose="020F0302020204030204"/>
            </a:endParaRPr>
          </a:p>
          <a:p>
            <a:pPr defTabSz="1828800"/>
            <a:r>
              <a:rPr lang="it-IT" sz="3600" dirty="0" smtClean="0">
                <a:solidFill>
                  <a:prstClr val="white"/>
                </a:solidFill>
                <a:latin typeface="Calibri Light" panose="020F0302020204030204"/>
              </a:rPr>
              <a:t>-Organizzazione </a:t>
            </a:r>
            <a:r>
              <a:rPr lang="it-IT" sz="3600" u="sng" dirty="0" err="1" smtClean="0">
                <a:solidFill>
                  <a:prstClr val="white"/>
                </a:solidFill>
                <a:latin typeface="Calibri Light" panose="020F0302020204030204"/>
              </a:rPr>
              <a:t>TalentMed</a:t>
            </a:r>
            <a:r>
              <a:rPr lang="it-IT" sz="3600" dirty="0" smtClean="0">
                <a:solidFill>
                  <a:prstClr val="white"/>
                </a:solidFill>
                <a:latin typeface="Calibri Light" panose="020F0302020204030204"/>
              </a:rPr>
              <a:t> (2019, 2021</a:t>
            </a:r>
            <a:r>
              <a:rPr lang="it-IT" sz="3600" dirty="0" smtClean="0">
                <a:solidFill>
                  <a:prstClr val="white"/>
                </a:solidFill>
                <a:latin typeface="Calibri Light" panose="020F0302020204030204"/>
              </a:rPr>
              <a:t>)</a:t>
            </a:r>
            <a:endParaRPr lang="it-IT" sz="3600" dirty="0" smtClean="0">
              <a:solidFill>
                <a:prstClr val="white"/>
              </a:solidFill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3043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01799" y="44528"/>
            <a:ext cx="3889513" cy="5060872"/>
          </a:xfrm>
          <a:prstGeom prst="rect">
            <a:avLst/>
          </a:prstGeom>
        </p:spPr>
      </p:pic>
      <p:sp>
        <p:nvSpPr>
          <p:cNvPr id="15" name="CasellaDiTesto 14"/>
          <p:cNvSpPr txBox="1"/>
          <p:nvPr/>
        </p:nvSpPr>
        <p:spPr>
          <a:xfrm>
            <a:off x="381001" y="381000"/>
            <a:ext cx="13334999" cy="1228028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r" defTabSz="1828800"/>
            <a:r>
              <a:rPr lang="en-US" sz="7200" dirty="0" err="1" smtClean="0">
                <a:latin typeface="Calibri Light" panose="020F0302020204030204"/>
              </a:rPr>
              <a:t>Febbraio-marzo</a:t>
            </a:r>
            <a:r>
              <a:rPr lang="en-US" sz="7200" dirty="0" smtClean="0">
                <a:latin typeface="Calibri Light" panose="020F0302020204030204"/>
              </a:rPr>
              <a:t> 2020: </a:t>
            </a:r>
            <a:r>
              <a:rPr lang="en-US" sz="7200" dirty="0" err="1" smtClean="0">
                <a:latin typeface="Calibri Light" panose="020F0302020204030204"/>
              </a:rPr>
              <a:t>arriva</a:t>
            </a:r>
            <a:r>
              <a:rPr lang="en-US" sz="7200" dirty="0" smtClean="0">
                <a:latin typeface="Calibri Light" panose="020F0302020204030204"/>
              </a:rPr>
              <a:t> </a:t>
            </a:r>
            <a:r>
              <a:rPr lang="en-US" sz="7200" dirty="0" err="1" smtClean="0">
                <a:latin typeface="Calibri Light" panose="020F0302020204030204"/>
              </a:rPr>
              <a:t>il</a:t>
            </a:r>
            <a:r>
              <a:rPr lang="en-US" sz="7200" dirty="0" smtClean="0">
                <a:latin typeface="Calibri Light" panose="020F0302020204030204"/>
              </a:rPr>
              <a:t> </a:t>
            </a:r>
            <a:r>
              <a:rPr lang="en-US" sz="7200" b="1" dirty="0" err="1" smtClean="0">
                <a:latin typeface="Calibri Light" panose="020F0302020204030204"/>
              </a:rPr>
              <a:t>Covid</a:t>
            </a:r>
            <a:r>
              <a:rPr lang="en-US" sz="7200" b="1" dirty="0" smtClean="0">
                <a:latin typeface="Calibri Light" panose="020F0302020204030204"/>
              </a:rPr>
              <a:t> 19</a:t>
            </a:r>
          </a:p>
          <a:p>
            <a:pPr algn="r" defTabSz="1828800"/>
            <a:endParaRPr lang="en-US" sz="3200" dirty="0">
              <a:latin typeface="Calibri Light" panose="020F0302020204030204"/>
            </a:endParaRPr>
          </a:p>
          <a:p>
            <a:pPr algn="r" defTabSz="1828800"/>
            <a:r>
              <a:rPr lang="en-US" sz="7200" dirty="0" err="1" smtClean="0">
                <a:latin typeface="Calibri Light" panose="020F0302020204030204"/>
              </a:rPr>
              <a:t>Gestione</a:t>
            </a:r>
            <a:r>
              <a:rPr lang="en-US" sz="7200" dirty="0" smtClean="0">
                <a:latin typeface="Calibri Light" panose="020F0302020204030204"/>
              </a:rPr>
              <a:t> </a:t>
            </a:r>
            <a:r>
              <a:rPr lang="en-US" sz="7200" dirty="0" err="1" smtClean="0">
                <a:latin typeface="Calibri Light" panose="020F0302020204030204"/>
              </a:rPr>
              <a:t>emergenza</a:t>
            </a:r>
            <a:endParaRPr lang="en-US" sz="7200" dirty="0" smtClean="0">
              <a:latin typeface="Calibri Light" panose="020F0302020204030204"/>
            </a:endParaRPr>
          </a:p>
          <a:p>
            <a:pPr algn="r" defTabSz="1828800"/>
            <a:endParaRPr lang="en-US" sz="3200" dirty="0">
              <a:latin typeface="Calibri Light" panose="020F0302020204030204"/>
            </a:endParaRPr>
          </a:p>
          <a:p>
            <a:pPr algn="r" defTabSz="1828800"/>
            <a:r>
              <a:rPr lang="en-US" sz="4000" dirty="0" err="1" smtClean="0">
                <a:latin typeface="Calibri Light" panose="020F0302020204030204"/>
              </a:rPr>
              <a:t>Lezioni</a:t>
            </a:r>
            <a:r>
              <a:rPr lang="en-US" sz="4000" dirty="0" smtClean="0">
                <a:latin typeface="Calibri Light" panose="020F0302020204030204"/>
              </a:rPr>
              <a:t> e </a:t>
            </a:r>
            <a:r>
              <a:rPr lang="en-US" sz="4000" dirty="0" err="1" smtClean="0">
                <a:latin typeface="Calibri Light" panose="020F0302020204030204"/>
              </a:rPr>
              <a:t>tirocini</a:t>
            </a:r>
            <a:r>
              <a:rPr lang="en-US" sz="4000" dirty="0" smtClean="0">
                <a:latin typeface="Calibri Light" panose="020F0302020204030204"/>
              </a:rPr>
              <a:t> in </a:t>
            </a:r>
            <a:r>
              <a:rPr lang="en-US" sz="4000" dirty="0" err="1" smtClean="0">
                <a:latin typeface="Calibri Light" panose="020F0302020204030204"/>
              </a:rPr>
              <a:t>presenza</a:t>
            </a:r>
            <a:r>
              <a:rPr lang="en-US" sz="4000" dirty="0" smtClean="0">
                <a:latin typeface="Calibri Light" panose="020F0302020204030204"/>
              </a:rPr>
              <a:t> </a:t>
            </a:r>
            <a:r>
              <a:rPr lang="en-US" sz="4000" dirty="0" err="1" smtClean="0">
                <a:latin typeface="Calibri Light" panose="020F0302020204030204"/>
              </a:rPr>
              <a:t>sospesi</a:t>
            </a:r>
            <a:r>
              <a:rPr lang="en-US" sz="4000" dirty="0" smtClean="0">
                <a:latin typeface="Calibri Light" panose="020F0302020204030204"/>
              </a:rPr>
              <a:t> per circa 3 </a:t>
            </a:r>
            <a:r>
              <a:rPr lang="en-US" sz="4000" dirty="0" err="1" smtClean="0">
                <a:latin typeface="Calibri Light" panose="020F0302020204030204"/>
              </a:rPr>
              <a:t>mesi</a:t>
            </a:r>
            <a:endParaRPr lang="en-US" sz="4000" dirty="0" smtClean="0">
              <a:latin typeface="Calibri Light" panose="020F0302020204030204"/>
            </a:endParaRPr>
          </a:p>
          <a:p>
            <a:pPr algn="r" defTabSz="1828800"/>
            <a:r>
              <a:rPr lang="en-US" sz="4000" dirty="0" err="1" smtClean="0">
                <a:latin typeface="Calibri Light" panose="020F0302020204030204"/>
              </a:rPr>
              <a:t>Attività</a:t>
            </a:r>
            <a:r>
              <a:rPr lang="en-US" sz="4000" dirty="0" smtClean="0">
                <a:latin typeface="Calibri Light" panose="020F0302020204030204"/>
              </a:rPr>
              <a:t> a </a:t>
            </a:r>
            <a:r>
              <a:rPr lang="en-US" sz="4000" dirty="0" err="1" smtClean="0">
                <a:latin typeface="Calibri Light" panose="020F0302020204030204"/>
              </a:rPr>
              <a:t>distanza</a:t>
            </a:r>
            <a:endParaRPr lang="en-US" sz="4000" dirty="0" smtClean="0">
              <a:latin typeface="Calibri Light" panose="020F0302020204030204"/>
            </a:endParaRPr>
          </a:p>
          <a:p>
            <a:pPr algn="r" defTabSz="1828800"/>
            <a:r>
              <a:rPr lang="en-US" sz="4000" dirty="0" err="1" smtClean="0">
                <a:latin typeface="Calibri Light" panose="020F0302020204030204"/>
              </a:rPr>
              <a:t>Familiarizzazione</a:t>
            </a:r>
            <a:r>
              <a:rPr lang="en-US" sz="4000" dirty="0" smtClean="0">
                <a:latin typeface="Calibri Light" panose="020F0302020204030204"/>
              </a:rPr>
              <a:t> con </a:t>
            </a:r>
            <a:r>
              <a:rPr lang="en-US" sz="4000" dirty="0" err="1" smtClean="0">
                <a:latin typeface="Calibri Light" panose="020F0302020204030204"/>
              </a:rPr>
              <a:t>piattaforme</a:t>
            </a:r>
            <a:r>
              <a:rPr lang="en-US" sz="4000" dirty="0" smtClean="0">
                <a:latin typeface="Calibri Light" panose="020F0302020204030204"/>
              </a:rPr>
              <a:t> online</a:t>
            </a:r>
          </a:p>
          <a:p>
            <a:pPr algn="r" defTabSz="1828800"/>
            <a:r>
              <a:rPr lang="en-US" sz="4000" dirty="0" err="1" smtClean="0">
                <a:latin typeface="Calibri Light" panose="020F0302020204030204"/>
              </a:rPr>
              <a:t>Incontri</a:t>
            </a:r>
            <a:r>
              <a:rPr lang="en-US" sz="4000" dirty="0" smtClean="0">
                <a:latin typeface="Calibri Light" panose="020F0302020204030204"/>
              </a:rPr>
              <a:t> con le </a:t>
            </a:r>
            <a:r>
              <a:rPr lang="en-US" sz="4000" dirty="0" err="1" smtClean="0">
                <a:latin typeface="Calibri Light" panose="020F0302020204030204"/>
              </a:rPr>
              <a:t>Aziende</a:t>
            </a:r>
            <a:endParaRPr lang="en-US" sz="4000" dirty="0" smtClean="0">
              <a:latin typeface="Calibri Light" panose="020F0302020204030204"/>
            </a:endParaRPr>
          </a:p>
          <a:p>
            <a:pPr algn="r" defTabSz="1828800"/>
            <a:r>
              <a:rPr lang="en-US" sz="4000" dirty="0" smtClean="0">
                <a:latin typeface="Calibri Light" panose="020F0302020204030204"/>
              </a:rPr>
              <a:t>Procedure di </a:t>
            </a:r>
            <a:r>
              <a:rPr lang="en-US" sz="4000" dirty="0" err="1" smtClean="0">
                <a:latin typeface="Calibri Light" panose="020F0302020204030204"/>
              </a:rPr>
              <a:t>sorveglianza</a:t>
            </a:r>
            <a:r>
              <a:rPr lang="en-US" sz="4000" dirty="0" smtClean="0">
                <a:latin typeface="Calibri Light" panose="020F0302020204030204"/>
              </a:rPr>
              <a:t> sanitaria</a:t>
            </a:r>
          </a:p>
          <a:p>
            <a:pPr algn="r" defTabSz="1828800"/>
            <a:r>
              <a:rPr lang="en-US" sz="4000" dirty="0" err="1" smtClean="0">
                <a:latin typeface="Calibri Light" panose="020F0302020204030204"/>
              </a:rPr>
              <a:t>Segnalazioni</a:t>
            </a:r>
            <a:r>
              <a:rPr lang="en-US" sz="4000" dirty="0" smtClean="0">
                <a:latin typeface="Calibri Light" panose="020F0302020204030204"/>
              </a:rPr>
              <a:t> di </a:t>
            </a:r>
            <a:r>
              <a:rPr lang="en-US" sz="4000" dirty="0" err="1" smtClean="0">
                <a:latin typeface="Calibri Light" panose="020F0302020204030204"/>
              </a:rPr>
              <a:t>positività</a:t>
            </a:r>
            <a:r>
              <a:rPr lang="en-US" sz="4000" dirty="0" smtClean="0">
                <a:latin typeface="Calibri Light" panose="020F0302020204030204"/>
              </a:rPr>
              <a:t> e </a:t>
            </a:r>
            <a:r>
              <a:rPr lang="en-US" sz="4000" dirty="0" err="1" smtClean="0">
                <a:latin typeface="Calibri Light" panose="020F0302020204030204"/>
              </a:rPr>
              <a:t>tracciamento</a:t>
            </a:r>
            <a:endParaRPr lang="en-US" sz="4000" dirty="0" smtClean="0">
              <a:latin typeface="Calibri Light" panose="020F0302020204030204"/>
            </a:endParaRPr>
          </a:p>
          <a:p>
            <a:pPr algn="r" defTabSz="1828800"/>
            <a:r>
              <a:rPr lang="en-US" sz="4000" dirty="0" err="1" smtClean="0">
                <a:latin typeface="Calibri Light" panose="020F0302020204030204"/>
              </a:rPr>
              <a:t>Esami</a:t>
            </a:r>
            <a:r>
              <a:rPr lang="en-US" sz="4000" dirty="0" smtClean="0">
                <a:latin typeface="Calibri Light" panose="020F0302020204030204"/>
              </a:rPr>
              <a:t> a </a:t>
            </a:r>
            <a:r>
              <a:rPr lang="en-US" sz="4000" dirty="0" err="1" smtClean="0">
                <a:latin typeface="Calibri Light" panose="020F0302020204030204"/>
              </a:rPr>
              <a:t>distanza</a:t>
            </a:r>
            <a:endParaRPr lang="en-US" sz="4000" dirty="0" smtClean="0">
              <a:latin typeface="Calibri Light" panose="020F0302020204030204"/>
            </a:endParaRPr>
          </a:p>
          <a:p>
            <a:pPr algn="r" defTabSz="1828800"/>
            <a:r>
              <a:rPr lang="en-US" sz="4000" dirty="0" err="1" smtClean="0">
                <a:latin typeface="Calibri Light" panose="020F0302020204030204"/>
              </a:rPr>
              <a:t>Sedute</a:t>
            </a:r>
            <a:r>
              <a:rPr lang="en-US" sz="4000" dirty="0" smtClean="0">
                <a:latin typeface="Calibri Light" panose="020F0302020204030204"/>
              </a:rPr>
              <a:t> </a:t>
            </a:r>
            <a:r>
              <a:rPr lang="en-US" sz="4000" dirty="0" err="1" smtClean="0">
                <a:latin typeface="Calibri Light" panose="020F0302020204030204"/>
              </a:rPr>
              <a:t>straordinarie</a:t>
            </a:r>
            <a:r>
              <a:rPr lang="en-US" sz="4000" dirty="0" smtClean="0">
                <a:latin typeface="Calibri Light" panose="020F0302020204030204"/>
              </a:rPr>
              <a:t> di </a:t>
            </a:r>
            <a:r>
              <a:rPr lang="en-US" sz="4000" dirty="0" err="1" smtClean="0">
                <a:latin typeface="Calibri Light" panose="020F0302020204030204"/>
              </a:rPr>
              <a:t>laurea</a:t>
            </a:r>
            <a:endParaRPr lang="en-US" sz="4000" dirty="0">
              <a:latin typeface="Calibri Light" panose="020F0302020204030204"/>
            </a:endParaRPr>
          </a:p>
          <a:p>
            <a:pPr algn="r" defTabSz="1828800"/>
            <a:r>
              <a:rPr lang="en-US" sz="4000" dirty="0" err="1" smtClean="0">
                <a:latin typeface="Calibri Light" panose="020F0302020204030204"/>
              </a:rPr>
              <a:t>Ecc</a:t>
            </a:r>
            <a:r>
              <a:rPr lang="en-US" sz="4000" dirty="0" smtClean="0">
                <a:latin typeface="Calibri Light" panose="020F0302020204030204"/>
              </a:rPr>
              <a:t>. </a:t>
            </a:r>
            <a:r>
              <a:rPr lang="en-US" sz="4000" dirty="0" err="1" smtClean="0">
                <a:latin typeface="Calibri Light" panose="020F0302020204030204"/>
              </a:rPr>
              <a:t>Ecc</a:t>
            </a:r>
            <a:r>
              <a:rPr lang="en-US" sz="4000" dirty="0" smtClean="0">
                <a:latin typeface="Calibri Light" panose="020F0302020204030204"/>
              </a:rPr>
              <a:t>. </a:t>
            </a:r>
            <a:r>
              <a:rPr lang="en-US" sz="4000" dirty="0" err="1" smtClean="0">
                <a:latin typeface="Calibri Light" panose="020F0302020204030204"/>
              </a:rPr>
              <a:t>Ecc</a:t>
            </a:r>
            <a:r>
              <a:rPr lang="en-US" sz="4000" dirty="0" smtClean="0">
                <a:latin typeface="Calibri Light" panose="020F0302020204030204"/>
              </a:rPr>
              <a:t>...</a:t>
            </a:r>
          </a:p>
          <a:p>
            <a:pPr algn="r" defTabSz="1828800"/>
            <a:endParaRPr lang="en-US" sz="4000" dirty="0" smtClean="0">
              <a:latin typeface="Calibri Light" panose="020F0302020204030204"/>
            </a:endParaRPr>
          </a:p>
          <a:p>
            <a:pPr algn="r" defTabSz="1828800"/>
            <a:r>
              <a:rPr lang="en-US" sz="4000" dirty="0" err="1" smtClean="0">
                <a:latin typeface="Calibri Light" panose="020F0302020204030204"/>
              </a:rPr>
              <a:t>Nella</a:t>
            </a:r>
            <a:r>
              <a:rPr lang="en-US" sz="4000" dirty="0" smtClean="0">
                <a:latin typeface="Calibri Light" panose="020F0302020204030204"/>
              </a:rPr>
              <a:t> </a:t>
            </a:r>
            <a:r>
              <a:rPr lang="en-US" sz="4000" dirty="0" err="1" smtClean="0">
                <a:latin typeface="Calibri Light" panose="020F0302020204030204"/>
              </a:rPr>
              <a:t>drammaticità</a:t>
            </a:r>
            <a:r>
              <a:rPr lang="en-US" sz="4000" dirty="0" smtClean="0">
                <a:latin typeface="Calibri Light" panose="020F0302020204030204"/>
              </a:rPr>
              <a:t> </a:t>
            </a:r>
            <a:r>
              <a:rPr lang="en-US" sz="4000" dirty="0" err="1" smtClean="0">
                <a:latin typeface="Calibri Light" panose="020F0302020204030204"/>
              </a:rPr>
              <a:t>della</a:t>
            </a:r>
            <a:r>
              <a:rPr lang="en-US" sz="4000" dirty="0" smtClean="0">
                <a:latin typeface="Calibri Light" panose="020F0302020204030204"/>
              </a:rPr>
              <a:t> </a:t>
            </a:r>
            <a:r>
              <a:rPr lang="en-US" sz="4000" dirty="0" err="1" smtClean="0">
                <a:latin typeface="Calibri Light" panose="020F0302020204030204"/>
              </a:rPr>
              <a:t>situazione</a:t>
            </a:r>
            <a:r>
              <a:rPr lang="en-US" sz="4000" dirty="0" smtClean="0">
                <a:latin typeface="Calibri Light" panose="020F0302020204030204"/>
              </a:rPr>
              <a:t>, </a:t>
            </a:r>
            <a:r>
              <a:rPr lang="en-US" sz="4000" dirty="0" err="1" smtClean="0">
                <a:latin typeface="Calibri Light" panose="020F0302020204030204"/>
              </a:rPr>
              <a:t>una</a:t>
            </a:r>
            <a:r>
              <a:rPr lang="en-US" sz="4000" dirty="0" smtClean="0">
                <a:latin typeface="Calibri Light" panose="020F0302020204030204"/>
              </a:rPr>
              <a:t> </a:t>
            </a:r>
            <a:r>
              <a:rPr lang="en-US" sz="4000" dirty="0" err="1" smtClean="0">
                <a:latin typeface="Calibri Light" panose="020F0302020204030204"/>
              </a:rPr>
              <a:t>ricaduta</a:t>
            </a:r>
            <a:r>
              <a:rPr lang="en-US" sz="4000" dirty="0" smtClean="0">
                <a:latin typeface="Calibri Light" panose="020F0302020204030204"/>
              </a:rPr>
              <a:t> </a:t>
            </a:r>
            <a:r>
              <a:rPr lang="en-US" sz="4000" dirty="0" err="1" smtClean="0">
                <a:latin typeface="Calibri Light" panose="020F0302020204030204"/>
              </a:rPr>
              <a:t>positiva</a:t>
            </a:r>
            <a:r>
              <a:rPr lang="en-US" sz="4000" dirty="0" smtClean="0">
                <a:latin typeface="Calibri Light" panose="020F0302020204030204"/>
              </a:rPr>
              <a:t>:</a:t>
            </a:r>
          </a:p>
          <a:p>
            <a:pPr algn="r" defTabSz="1828800"/>
            <a:r>
              <a:rPr lang="en-US" sz="4000" dirty="0" err="1" smtClean="0">
                <a:latin typeface="Calibri Light" panose="020F0302020204030204"/>
              </a:rPr>
              <a:t>Accelera</a:t>
            </a:r>
            <a:r>
              <a:rPr lang="en-US" sz="4000" dirty="0" smtClean="0">
                <a:latin typeface="Calibri Light" panose="020F0302020204030204"/>
              </a:rPr>
              <a:t> la </a:t>
            </a:r>
            <a:r>
              <a:rPr lang="en-US" sz="4000" dirty="0" err="1" smtClean="0">
                <a:latin typeface="Calibri Light" panose="020F0302020204030204"/>
              </a:rPr>
              <a:t>realizzazione</a:t>
            </a:r>
            <a:r>
              <a:rPr lang="en-US" sz="4000" dirty="0" smtClean="0">
                <a:latin typeface="Calibri Light" panose="020F0302020204030204"/>
              </a:rPr>
              <a:t> </a:t>
            </a:r>
            <a:r>
              <a:rPr lang="en-US" sz="4000" dirty="0" err="1" smtClean="0">
                <a:latin typeface="Calibri Light" panose="020F0302020204030204"/>
              </a:rPr>
              <a:t>della</a:t>
            </a:r>
            <a:r>
              <a:rPr lang="en-US" sz="4000" dirty="0" smtClean="0">
                <a:latin typeface="Calibri Light" panose="020F0302020204030204"/>
              </a:rPr>
              <a:t> </a:t>
            </a:r>
            <a:r>
              <a:rPr lang="en-US" sz="7200" b="1" dirty="0" err="1" smtClean="0">
                <a:latin typeface="Calibri Light" panose="020F0302020204030204"/>
              </a:rPr>
              <a:t>Laurea</a:t>
            </a:r>
            <a:r>
              <a:rPr lang="en-US" sz="7200" b="1" dirty="0" smtClean="0">
                <a:latin typeface="Calibri Light" panose="020F0302020204030204"/>
              </a:rPr>
              <a:t> </a:t>
            </a:r>
            <a:r>
              <a:rPr lang="en-US" sz="7200" b="1" dirty="0" err="1" smtClean="0">
                <a:latin typeface="Calibri Light" panose="020F0302020204030204"/>
              </a:rPr>
              <a:t>abilitante</a:t>
            </a:r>
            <a:endParaRPr lang="en-US" sz="7200" b="1" dirty="0" smtClean="0"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0317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sellaDiTesto 14"/>
          <p:cNvSpPr txBox="1"/>
          <p:nvPr/>
        </p:nvSpPr>
        <p:spPr>
          <a:xfrm>
            <a:off x="304800" y="4724400"/>
            <a:ext cx="17678400" cy="87100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r" defTabSz="1828800"/>
            <a:r>
              <a:rPr lang="en-US" sz="8800" dirty="0" err="1" smtClean="0">
                <a:solidFill>
                  <a:prstClr val="white"/>
                </a:solidFill>
                <a:latin typeface="Calibri Light" panose="020F0302020204030204"/>
              </a:rPr>
              <a:t>Alcune</a:t>
            </a:r>
            <a:r>
              <a:rPr lang="en-US" sz="88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8800" dirty="0" err="1" smtClean="0">
                <a:solidFill>
                  <a:prstClr val="white"/>
                </a:solidFill>
                <a:latin typeface="Calibri Light" panose="020F0302020204030204"/>
              </a:rPr>
              <a:t>criticità</a:t>
            </a:r>
            <a:r>
              <a:rPr lang="en-US" sz="8800" dirty="0" smtClean="0">
                <a:solidFill>
                  <a:prstClr val="white"/>
                </a:solidFill>
                <a:latin typeface="Calibri Light" panose="020F0302020204030204"/>
              </a:rPr>
              <a:t>:</a:t>
            </a:r>
            <a:endParaRPr lang="en-US" sz="4000" dirty="0">
              <a:solidFill>
                <a:prstClr val="white"/>
              </a:solidFill>
              <a:latin typeface="Calibri Light" panose="020F0302020204030204"/>
            </a:endParaRPr>
          </a:p>
          <a:p>
            <a:pPr algn="r" defTabSz="1828800"/>
            <a:endParaRPr lang="en-US" sz="4000" dirty="0">
              <a:solidFill>
                <a:prstClr val="white"/>
              </a:solidFill>
              <a:latin typeface="Calibri Light" panose="020F0302020204030204"/>
            </a:endParaRPr>
          </a:p>
          <a:p>
            <a:pPr algn="r" defTabSz="1828800"/>
            <a:r>
              <a:rPr lang="en-US" sz="4800" dirty="0" err="1" smtClean="0">
                <a:solidFill>
                  <a:prstClr val="white"/>
                </a:solidFill>
                <a:latin typeface="Calibri Light" panose="020F0302020204030204"/>
              </a:rPr>
              <a:t>Carenza</a:t>
            </a:r>
            <a:r>
              <a:rPr lang="en-US" sz="48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800" dirty="0" err="1" smtClean="0">
                <a:solidFill>
                  <a:prstClr val="white"/>
                </a:solidFill>
                <a:latin typeface="Calibri Light" panose="020F0302020204030204"/>
              </a:rPr>
              <a:t>aule</a:t>
            </a:r>
            <a:endParaRPr lang="en-US" sz="4800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algn="r" defTabSz="1828800"/>
            <a:r>
              <a:rPr lang="en-US" sz="3600" dirty="0" smtClean="0">
                <a:solidFill>
                  <a:prstClr val="white"/>
                </a:solidFill>
                <a:latin typeface="Calibri Light" panose="020F0302020204030204"/>
              </a:rPr>
              <a:t>(in </a:t>
            </a:r>
            <a:r>
              <a:rPr lang="en-US" sz="3600" dirty="0" err="1" smtClean="0">
                <a:solidFill>
                  <a:prstClr val="white"/>
                </a:solidFill>
                <a:latin typeface="Calibri Light" panose="020F0302020204030204"/>
              </a:rPr>
              <a:t>corso</a:t>
            </a:r>
            <a:r>
              <a:rPr lang="en-US" sz="3600" dirty="0" smtClean="0">
                <a:solidFill>
                  <a:prstClr val="white"/>
                </a:solidFill>
                <a:latin typeface="Calibri Light" panose="020F0302020204030204"/>
              </a:rPr>
              <a:t> piano </a:t>
            </a:r>
            <a:r>
              <a:rPr lang="en-US" sz="3600" dirty="0" err="1" smtClean="0">
                <a:solidFill>
                  <a:prstClr val="white"/>
                </a:solidFill>
                <a:latin typeface="Calibri Light" panose="020F0302020204030204"/>
              </a:rPr>
              <a:t>edilizio</a:t>
            </a:r>
            <a:r>
              <a:rPr lang="en-US" sz="3600" dirty="0" smtClean="0">
                <a:solidFill>
                  <a:prstClr val="white"/>
                </a:solidFill>
                <a:latin typeface="Calibri Light" panose="020F0302020204030204"/>
              </a:rPr>
              <a:t> di </a:t>
            </a:r>
            <a:r>
              <a:rPr lang="en-US" sz="3600" dirty="0" err="1" smtClean="0">
                <a:solidFill>
                  <a:prstClr val="white"/>
                </a:solidFill>
                <a:latin typeface="Calibri Light" panose="020F0302020204030204"/>
              </a:rPr>
              <a:t>Ateneo</a:t>
            </a:r>
            <a:r>
              <a:rPr lang="en-US" sz="3600" dirty="0" smtClean="0">
                <a:solidFill>
                  <a:prstClr val="white"/>
                </a:solidFill>
                <a:latin typeface="Calibri Light" panose="020F0302020204030204"/>
              </a:rPr>
              <a:t>, </a:t>
            </a:r>
            <a:r>
              <a:rPr lang="en-US" sz="3600" dirty="0" err="1" smtClean="0">
                <a:solidFill>
                  <a:prstClr val="white"/>
                </a:solidFill>
                <a:latin typeface="Calibri Light" panose="020F0302020204030204"/>
              </a:rPr>
              <a:t>sarà</a:t>
            </a:r>
            <a:r>
              <a:rPr lang="en-US" sz="36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3600" dirty="0" err="1" smtClean="0">
                <a:solidFill>
                  <a:prstClr val="white"/>
                </a:solidFill>
                <a:latin typeface="Calibri Light" panose="020F0302020204030204"/>
              </a:rPr>
              <a:t>completato</a:t>
            </a:r>
            <a:r>
              <a:rPr lang="en-US" sz="36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3600" dirty="0" err="1" smtClean="0">
                <a:solidFill>
                  <a:prstClr val="white"/>
                </a:solidFill>
                <a:latin typeface="Calibri Light" panose="020F0302020204030204"/>
              </a:rPr>
              <a:t>fra</a:t>
            </a:r>
            <a:r>
              <a:rPr lang="en-US" sz="36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3600" dirty="0" err="1" smtClean="0">
                <a:solidFill>
                  <a:prstClr val="white"/>
                </a:solidFill>
                <a:latin typeface="Calibri Light" panose="020F0302020204030204"/>
              </a:rPr>
              <a:t>qualche</a:t>
            </a:r>
            <a:r>
              <a:rPr lang="en-US" sz="3600" dirty="0" smtClean="0">
                <a:solidFill>
                  <a:prstClr val="white"/>
                </a:solidFill>
                <a:latin typeface="Calibri Light" panose="020F0302020204030204"/>
              </a:rPr>
              <a:t> anno)</a:t>
            </a:r>
          </a:p>
          <a:p>
            <a:pPr algn="r" defTabSz="1828800"/>
            <a:endParaRPr lang="en-US" sz="4800" dirty="0">
              <a:solidFill>
                <a:prstClr val="white"/>
              </a:solidFill>
              <a:latin typeface="Calibri Light" panose="020F0302020204030204"/>
            </a:endParaRPr>
          </a:p>
          <a:p>
            <a:pPr algn="r" defTabSz="1828800"/>
            <a:r>
              <a:rPr lang="en-US" sz="4800" dirty="0" err="1" smtClean="0">
                <a:solidFill>
                  <a:prstClr val="white"/>
                </a:solidFill>
                <a:latin typeface="Calibri Light" panose="020F0302020204030204"/>
              </a:rPr>
              <a:t>Difficoltà</a:t>
            </a:r>
            <a:r>
              <a:rPr lang="en-US" sz="48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800" dirty="0" err="1" smtClean="0">
                <a:solidFill>
                  <a:prstClr val="white"/>
                </a:solidFill>
                <a:latin typeface="Calibri Light" panose="020F0302020204030204"/>
              </a:rPr>
              <a:t>nel</a:t>
            </a:r>
            <a:r>
              <a:rPr lang="en-US" sz="48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800" dirty="0" err="1" smtClean="0">
                <a:solidFill>
                  <a:prstClr val="white"/>
                </a:solidFill>
                <a:latin typeface="Calibri Light" panose="020F0302020204030204"/>
              </a:rPr>
              <a:t>coinvolgimento</a:t>
            </a:r>
            <a:r>
              <a:rPr lang="en-US" sz="48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800" dirty="0" err="1" smtClean="0">
                <a:solidFill>
                  <a:prstClr val="white"/>
                </a:solidFill>
                <a:latin typeface="Calibri Light" panose="020F0302020204030204"/>
              </a:rPr>
              <a:t>dei</a:t>
            </a:r>
            <a:r>
              <a:rPr lang="en-US" sz="48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800" dirty="0" err="1" smtClean="0">
                <a:solidFill>
                  <a:prstClr val="white"/>
                </a:solidFill>
                <a:latin typeface="Calibri Light" panose="020F0302020204030204"/>
              </a:rPr>
              <a:t>docenti</a:t>
            </a:r>
            <a:endParaRPr lang="en-US" sz="4800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algn="r" defTabSz="1828800"/>
            <a:r>
              <a:rPr lang="en-US" sz="3600" dirty="0" smtClean="0">
                <a:solidFill>
                  <a:prstClr val="white"/>
                </a:solidFill>
                <a:latin typeface="Calibri Light" panose="020F0302020204030204"/>
              </a:rPr>
              <a:t>(</a:t>
            </a:r>
            <a:r>
              <a:rPr lang="it-IT" sz="3600" dirty="0">
                <a:solidFill>
                  <a:prstClr val="white"/>
                </a:solidFill>
                <a:latin typeface="Calibri Light" panose="020F0302020204030204"/>
              </a:rPr>
              <a:t>generale ridotta rilevanza che l’attività didattica e organizzativo-gestionale ha in vari aspetti della vita accademica, come distribuzione fondi e spazi, attribuzione punti organico, progressioni di </a:t>
            </a:r>
            <a:r>
              <a:rPr lang="it-IT" sz="3600" dirty="0" smtClean="0">
                <a:solidFill>
                  <a:prstClr val="white"/>
                </a:solidFill>
                <a:latin typeface="Calibri Light" panose="020F0302020204030204"/>
              </a:rPr>
              <a:t>carriera)</a:t>
            </a:r>
            <a:endParaRPr lang="en-US" sz="3600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algn="r" defTabSz="1828800"/>
            <a:endParaRPr lang="en-US" sz="4800" dirty="0">
              <a:solidFill>
                <a:prstClr val="white"/>
              </a:solidFill>
              <a:latin typeface="Calibri Light" panose="020F0302020204030204"/>
            </a:endParaRPr>
          </a:p>
          <a:p>
            <a:pPr algn="r" defTabSz="1828800"/>
            <a:r>
              <a:rPr lang="en-US" sz="4800" dirty="0" err="1" smtClean="0">
                <a:solidFill>
                  <a:prstClr val="white"/>
                </a:solidFill>
                <a:latin typeface="Calibri Light" panose="020F0302020204030204"/>
              </a:rPr>
              <a:t>Carenza</a:t>
            </a:r>
            <a:r>
              <a:rPr lang="en-US" sz="4800" dirty="0" smtClean="0">
                <a:solidFill>
                  <a:prstClr val="white"/>
                </a:solidFill>
                <a:latin typeface="Calibri Light" panose="020F0302020204030204"/>
              </a:rPr>
              <a:t> di </a:t>
            </a:r>
            <a:r>
              <a:rPr lang="en-US" sz="4800" dirty="0" err="1" smtClean="0">
                <a:solidFill>
                  <a:prstClr val="white"/>
                </a:solidFill>
                <a:latin typeface="Calibri Light" panose="020F0302020204030204"/>
              </a:rPr>
              <a:t>personale</a:t>
            </a:r>
            <a:r>
              <a:rPr lang="en-US" sz="48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800" dirty="0" err="1" smtClean="0">
                <a:solidFill>
                  <a:prstClr val="white"/>
                </a:solidFill>
                <a:latin typeface="Calibri Light" panose="020F0302020204030204"/>
              </a:rPr>
              <a:t>tecnico-amministrativo</a:t>
            </a:r>
            <a:r>
              <a:rPr lang="en-US" sz="48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800" dirty="0" err="1" smtClean="0">
                <a:solidFill>
                  <a:prstClr val="white"/>
                </a:solidFill>
                <a:latin typeface="Calibri Light" panose="020F0302020204030204"/>
              </a:rPr>
              <a:t>dedicato</a:t>
            </a:r>
            <a:endParaRPr lang="en-US" sz="4800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algn="r" defTabSz="1828800"/>
            <a:endParaRPr lang="en-US" sz="4800" dirty="0" smtClean="0">
              <a:solidFill>
                <a:prstClr val="white"/>
              </a:solidFill>
              <a:latin typeface="Calibri Light" panose="020F0302020204030204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5638800" cy="693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8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20065" y="3427202"/>
            <a:ext cx="17634585" cy="10142855"/>
            <a:chOff x="324609" y="3480809"/>
            <a:chExt cx="17634585" cy="1014285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4609" y="3480809"/>
              <a:ext cx="17634208" cy="1014223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35323" y="8567928"/>
              <a:ext cx="10814303" cy="305257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68808" y="3499104"/>
              <a:ext cx="17550765" cy="10058400"/>
            </a:xfrm>
            <a:custGeom>
              <a:avLst/>
              <a:gdLst/>
              <a:ahLst/>
              <a:cxnLst/>
              <a:rect l="l" t="t" r="r" b="b"/>
              <a:pathLst>
                <a:path w="17550765" h="10058400">
                  <a:moveTo>
                    <a:pt x="17550384" y="0"/>
                  </a:moveTo>
                  <a:lnTo>
                    <a:pt x="0" y="0"/>
                  </a:lnTo>
                  <a:lnTo>
                    <a:pt x="0" y="10058400"/>
                  </a:lnTo>
                  <a:lnTo>
                    <a:pt x="17550384" y="10058400"/>
                  </a:lnTo>
                  <a:lnTo>
                    <a:pt x="17550384" y="0"/>
                  </a:lnTo>
                  <a:close/>
                </a:path>
              </a:pathLst>
            </a:custGeom>
            <a:solidFill>
              <a:srgbClr val="C724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-2819400" y="8489439"/>
            <a:ext cx="16472915" cy="484555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4000" dirty="0">
              <a:latin typeface="Calibri"/>
              <a:cs typeface="Calibri"/>
            </a:endParaRPr>
          </a:p>
          <a:p>
            <a:pPr marL="682625" marR="3310890" algn="ctr">
              <a:lnSpc>
                <a:spcPct val="100000"/>
              </a:lnSpc>
              <a:spcBef>
                <a:spcPts val="5"/>
              </a:spcBef>
            </a:pPr>
            <a:r>
              <a:rPr lang="it-IT" sz="6000" b="1" spc="-5" dirty="0" smtClean="0">
                <a:solidFill>
                  <a:srgbClr val="FFFFFF"/>
                </a:solidFill>
                <a:latin typeface="Calibri"/>
                <a:cs typeface="Calibri"/>
              </a:rPr>
              <a:t>Grazie per l’attenzione</a:t>
            </a:r>
            <a:endParaRPr sz="4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4000" dirty="0">
              <a:latin typeface="Calibri"/>
              <a:cs typeface="Calibri"/>
            </a:endParaRPr>
          </a:p>
          <a:p>
            <a:pPr marL="6995795">
              <a:lnSpc>
                <a:spcPct val="100000"/>
              </a:lnSpc>
            </a:pPr>
            <a:endParaRPr lang="it-IT" sz="5400" dirty="0">
              <a:latin typeface="Calibri"/>
              <a:cs typeface="Calibri"/>
            </a:endParaRPr>
          </a:p>
          <a:p>
            <a:pPr marL="6995795">
              <a:lnSpc>
                <a:spcPct val="100000"/>
              </a:lnSpc>
            </a:pPr>
            <a:r>
              <a:rPr lang="it-IT" sz="4000" dirty="0" smtClean="0">
                <a:solidFill>
                  <a:srgbClr val="FFFFFF"/>
                </a:solidFill>
                <a:latin typeface="Calibri"/>
                <a:cs typeface="Calibri"/>
              </a:rPr>
              <a:t>CdL Medicina e Chirurgia</a:t>
            </a:r>
          </a:p>
          <a:p>
            <a:pPr marL="6995795">
              <a:lnSpc>
                <a:spcPct val="100000"/>
              </a:lnSpc>
            </a:pPr>
            <a:r>
              <a:rPr lang="it-IT" sz="4000" dirty="0" smtClean="0">
                <a:solidFill>
                  <a:srgbClr val="FFFFFF"/>
                </a:solidFill>
                <a:latin typeface="Calibri"/>
                <a:cs typeface="Calibri"/>
              </a:rPr>
              <a:t>Consultazione </a:t>
            </a:r>
            <a:r>
              <a:rPr lang="it-IT" sz="4000" dirty="0" smtClean="0">
                <a:solidFill>
                  <a:srgbClr val="FFFFFF"/>
                </a:solidFill>
                <a:latin typeface="Calibri"/>
                <a:cs typeface="Calibri"/>
              </a:rPr>
              <a:t>delle Parti Interessate</a:t>
            </a:r>
          </a:p>
          <a:p>
            <a:pPr marL="6995795">
              <a:lnSpc>
                <a:spcPct val="100000"/>
              </a:lnSpc>
            </a:pPr>
            <a:r>
              <a:rPr lang="it-IT" sz="4000" dirty="0" smtClean="0">
                <a:solidFill>
                  <a:srgbClr val="FFFFFF"/>
                </a:solidFill>
                <a:latin typeface="Calibri"/>
                <a:cs typeface="Calibri"/>
              </a:rPr>
              <a:t>10 marzo 2023</a:t>
            </a:r>
            <a:endParaRPr sz="4000" dirty="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20065" y="687323"/>
            <a:ext cx="4415002" cy="1603247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570736" y="2425064"/>
            <a:ext cx="7986395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Facoltà</a:t>
            </a:r>
            <a:r>
              <a:rPr sz="5000" spc="-10" dirty="0"/>
              <a:t> </a:t>
            </a:r>
            <a:r>
              <a:rPr sz="5000" spc="-5" dirty="0"/>
              <a:t>di</a:t>
            </a:r>
            <a:r>
              <a:rPr sz="5000" spc="-45" dirty="0"/>
              <a:t> </a:t>
            </a:r>
            <a:r>
              <a:rPr sz="5000" dirty="0"/>
              <a:t>Medicina</a:t>
            </a:r>
            <a:r>
              <a:rPr sz="5000" spc="-10" dirty="0"/>
              <a:t> </a:t>
            </a:r>
            <a:r>
              <a:rPr sz="5000" dirty="0"/>
              <a:t>e</a:t>
            </a:r>
            <a:r>
              <a:rPr sz="5000" spc="-35" dirty="0"/>
              <a:t> </a:t>
            </a:r>
            <a:r>
              <a:rPr sz="5000" spc="-5" dirty="0"/>
              <a:t>Chirurgia</a:t>
            </a:r>
            <a:endParaRPr sz="5000"/>
          </a:p>
        </p:txBody>
      </p:sp>
      <p:pic>
        <p:nvPicPr>
          <p:cNvPr id="9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906000" y="44527"/>
            <a:ext cx="8385313" cy="11522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7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01799" y="44528"/>
            <a:ext cx="3889513" cy="5060872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838200" y="3429000"/>
            <a:ext cx="12649200" cy="95102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 defTabSz="1828800"/>
            <a:r>
              <a:rPr lang="en-US" sz="7200" dirty="0" smtClean="0">
                <a:solidFill>
                  <a:prstClr val="white"/>
                </a:solidFill>
                <a:latin typeface="Calibri Light" panose="020F0302020204030204"/>
              </a:rPr>
              <a:t>Prima di </a:t>
            </a:r>
            <a:r>
              <a:rPr lang="en-US" sz="7200" dirty="0" err="1" smtClean="0">
                <a:solidFill>
                  <a:prstClr val="white"/>
                </a:solidFill>
                <a:latin typeface="Calibri Light" panose="020F0302020204030204"/>
              </a:rPr>
              <a:t>tutto</a:t>
            </a:r>
            <a:r>
              <a:rPr lang="en-US" sz="7200" dirty="0" smtClean="0">
                <a:solidFill>
                  <a:prstClr val="white"/>
                </a:solidFill>
                <a:latin typeface="Calibri Light" panose="020F0302020204030204"/>
              </a:rPr>
              <a:t>, un </a:t>
            </a:r>
            <a:r>
              <a:rPr lang="en-US" sz="7200" dirty="0" err="1" smtClean="0">
                <a:solidFill>
                  <a:prstClr val="white"/>
                </a:solidFill>
                <a:latin typeface="Calibri Light" panose="020F0302020204030204"/>
              </a:rPr>
              <a:t>ringraziamento</a:t>
            </a:r>
            <a:r>
              <a:rPr lang="en-US" sz="7200" dirty="0" smtClean="0">
                <a:solidFill>
                  <a:prstClr val="white"/>
                </a:solidFill>
                <a:latin typeface="Calibri Light" panose="020F0302020204030204"/>
              </a:rPr>
              <a:t> per la </a:t>
            </a:r>
            <a:r>
              <a:rPr lang="en-US" sz="7200" dirty="0" err="1" smtClean="0">
                <a:solidFill>
                  <a:prstClr val="white"/>
                </a:solidFill>
                <a:latin typeface="Calibri Light" panose="020F0302020204030204"/>
              </a:rPr>
              <a:t>collaborazione</a:t>
            </a:r>
            <a:r>
              <a:rPr lang="en-US" sz="7200" dirty="0" smtClean="0">
                <a:solidFill>
                  <a:prstClr val="white"/>
                </a:solidFill>
                <a:latin typeface="Calibri Light" panose="020F0302020204030204"/>
              </a:rPr>
              <a:t> a:</a:t>
            </a:r>
          </a:p>
          <a:p>
            <a:pPr algn="r" defTabSz="1828800"/>
            <a:endParaRPr lang="en-US" sz="7200" dirty="0">
              <a:solidFill>
                <a:prstClr val="white"/>
              </a:solidFill>
              <a:latin typeface="Calibri Light" panose="020F0302020204030204"/>
            </a:endParaRPr>
          </a:p>
          <a:p>
            <a:pPr algn="r" defTabSz="1828800"/>
            <a:r>
              <a:rPr lang="en-US" sz="6600" b="1" dirty="0" err="1" smtClean="0">
                <a:solidFill>
                  <a:prstClr val="white"/>
                </a:solidFill>
                <a:latin typeface="Calibri Light" panose="020F0302020204030204"/>
              </a:rPr>
              <a:t>Studenti</a:t>
            </a:r>
            <a:r>
              <a:rPr lang="en-US" sz="6600" b="1" dirty="0" smtClean="0">
                <a:solidFill>
                  <a:prstClr val="white"/>
                </a:solidFill>
                <a:latin typeface="Calibri Light" panose="020F0302020204030204"/>
              </a:rPr>
              <a:t> (in </a:t>
            </a:r>
            <a:r>
              <a:rPr lang="en-US" sz="6600" b="1" dirty="0" err="1" smtClean="0">
                <a:solidFill>
                  <a:prstClr val="white"/>
                </a:solidFill>
                <a:latin typeface="Calibri Light" panose="020F0302020204030204"/>
              </a:rPr>
              <a:t>particolare</a:t>
            </a:r>
            <a:r>
              <a:rPr lang="en-US" sz="6600" b="1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6600" b="1" dirty="0" err="1" smtClean="0">
                <a:solidFill>
                  <a:prstClr val="white"/>
                </a:solidFill>
                <a:latin typeface="Calibri Light" panose="020F0302020204030204"/>
              </a:rPr>
              <a:t>rappresentanti</a:t>
            </a:r>
            <a:r>
              <a:rPr lang="en-US" sz="6600" b="1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6600" b="1" dirty="0" err="1" smtClean="0">
                <a:solidFill>
                  <a:prstClr val="white"/>
                </a:solidFill>
                <a:latin typeface="Calibri Light" panose="020F0302020204030204"/>
              </a:rPr>
              <a:t>eletti</a:t>
            </a:r>
            <a:r>
              <a:rPr lang="en-US" sz="6600" b="1" dirty="0" smtClean="0">
                <a:solidFill>
                  <a:prstClr val="white"/>
                </a:solidFill>
                <a:latin typeface="Calibri Light" panose="020F0302020204030204"/>
              </a:rPr>
              <a:t> e </a:t>
            </a:r>
            <a:r>
              <a:rPr lang="en-US" sz="6600" b="1" dirty="0" err="1" smtClean="0">
                <a:solidFill>
                  <a:prstClr val="white"/>
                </a:solidFill>
                <a:latin typeface="Calibri Light" panose="020F0302020204030204"/>
              </a:rPr>
              <a:t>portavoce</a:t>
            </a:r>
            <a:r>
              <a:rPr lang="en-US" sz="6600" b="1" dirty="0" smtClean="0">
                <a:solidFill>
                  <a:prstClr val="white"/>
                </a:solidFill>
                <a:latin typeface="Calibri Light" panose="020F0302020204030204"/>
              </a:rPr>
              <a:t>), </a:t>
            </a:r>
            <a:r>
              <a:rPr lang="en-US" sz="6600" b="1" dirty="0" err="1" smtClean="0">
                <a:solidFill>
                  <a:prstClr val="white"/>
                </a:solidFill>
                <a:latin typeface="Calibri Light" panose="020F0302020204030204"/>
              </a:rPr>
              <a:t>docenti</a:t>
            </a:r>
            <a:r>
              <a:rPr lang="en-US" sz="6600" b="1" dirty="0" smtClean="0">
                <a:solidFill>
                  <a:prstClr val="white"/>
                </a:solidFill>
                <a:latin typeface="Calibri Light" panose="020F0302020204030204"/>
              </a:rPr>
              <a:t>, </a:t>
            </a:r>
            <a:r>
              <a:rPr lang="en-US" sz="6600" b="1" dirty="0" err="1" smtClean="0">
                <a:solidFill>
                  <a:prstClr val="white"/>
                </a:solidFill>
                <a:latin typeface="Calibri Light" panose="020F0302020204030204"/>
              </a:rPr>
              <a:t>personale</a:t>
            </a:r>
            <a:r>
              <a:rPr lang="en-US" sz="6600" b="1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6600" b="1" dirty="0" err="1" smtClean="0">
                <a:solidFill>
                  <a:prstClr val="white"/>
                </a:solidFill>
                <a:latin typeface="Calibri Light" panose="020F0302020204030204"/>
              </a:rPr>
              <a:t>tecnico-amministrativo</a:t>
            </a:r>
            <a:r>
              <a:rPr lang="en-US" sz="6600" b="1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6600" b="1" dirty="0" err="1" smtClean="0">
                <a:solidFill>
                  <a:prstClr val="white"/>
                </a:solidFill>
                <a:latin typeface="Calibri Light" panose="020F0302020204030204"/>
              </a:rPr>
              <a:t>della</a:t>
            </a:r>
            <a:r>
              <a:rPr lang="en-US" sz="6600" b="1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6600" b="1" dirty="0" err="1" smtClean="0">
                <a:solidFill>
                  <a:prstClr val="white"/>
                </a:solidFill>
                <a:latin typeface="Calibri Light" panose="020F0302020204030204"/>
              </a:rPr>
              <a:t>Facoltà</a:t>
            </a:r>
            <a:r>
              <a:rPr lang="en-US" sz="6600" b="1" dirty="0" smtClean="0">
                <a:solidFill>
                  <a:prstClr val="white"/>
                </a:solidFill>
                <a:latin typeface="Calibri Light" panose="020F0302020204030204"/>
              </a:rPr>
              <a:t>, </a:t>
            </a:r>
            <a:r>
              <a:rPr lang="en-US" sz="6600" b="1" dirty="0" err="1" smtClean="0">
                <a:solidFill>
                  <a:prstClr val="white"/>
                </a:solidFill>
                <a:latin typeface="Calibri Light" panose="020F0302020204030204"/>
              </a:rPr>
              <a:t>Segreterie</a:t>
            </a:r>
            <a:r>
              <a:rPr lang="en-US" sz="6600" b="1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6600" b="1" dirty="0" err="1" smtClean="0">
                <a:solidFill>
                  <a:prstClr val="white"/>
                </a:solidFill>
                <a:latin typeface="Calibri Light" panose="020F0302020204030204"/>
              </a:rPr>
              <a:t>studenti</a:t>
            </a:r>
            <a:r>
              <a:rPr lang="en-US" sz="6600" b="1" dirty="0" smtClean="0">
                <a:solidFill>
                  <a:prstClr val="white"/>
                </a:solidFill>
                <a:latin typeface="Calibri Light" panose="020F0302020204030204"/>
              </a:rPr>
              <a:t> e </a:t>
            </a:r>
            <a:r>
              <a:rPr lang="en-US" sz="6600" b="1" dirty="0" err="1" smtClean="0">
                <a:solidFill>
                  <a:prstClr val="white"/>
                </a:solidFill>
                <a:latin typeface="Calibri Light" panose="020F0302020204030204"/>
              </a:rPr>
              <a:t>Uffici</a:t>
            </a:r>
            <a:r>
              <a:rPr lang="en-US" sz="6600" b="1" dirty="0" smtClean="0">
                <a:solidFill>
                  <a:prstClr val="white"/>
                </a:solidFill>
                <a:latin typeface="Calibri Light" panose="020F0302020204030204"/>
              </a:rPr>
              <a:t> di </a:t>
            </a:r>
            <a:r>
              <a:rPr lang="en-US" sz="6600" b="1" dirty="0" err="1" smtClean="0">
                <a:solidFill>
                  <a:prstClr val="white"/>
                </a:solidFill>
                <a:latin typeface="Calibri Light" panose="020F0302020204030204"/>
              </a:rPr>
              <a:t>Ateneo</a:t>
            </a:r>
            <a:r>
              <a:rPr lang="en-US" sz="6600" b="1" dirty="0">
                <a:solidFill>
                  <a:prstClr val="white"/>
                </a:solidFill>
                <a:latin typeface="Calibri Light" panose="020F0302020204030204"/>
              </a:rPr>
              <a:t>, </a:t>
            </a:r>
            <a:r>
              <a:rPr lang="en-US" sz="6600" b="1" dirty="0" err="1" smtClean="0">
                <a:solidFill>
                  <a:prstClr val="white"/>
                </a:solidFill>
                <a:latin typeface="Calibri Light" panose="020F0302020204030204"/>
              </a:rPr>
              <a:t>Istituzioni</a:t>
            </a:r>
            <a:r>
              <a:rPr lang="en-US" sz="6600" b="1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6600" b="1" dirty="0" err="1" smtClean="0">
                <a:solidFill>
                  <a:prstClr val="white"/>
                </a:solidFill>
                <a:latin typeface="Calibri Light" panose="020F0302020204030204"/>
              </a:rPr>
              <a:t>ed</a:t>
            </a:r>
            <a:r>
              <a:rPr lang="en-US" sz="6600" b="1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6600" b="1" dirty="0" err="1" smtClean="0">
                <a:solidFill>
                  <a:prstClr val="white"/>
                </a:solidFill>
                <a:latin typeface="Calibri Light" panose="020F0302020204030204"/>
              </a:rPr>
              <a:t>Enti</a:t>
            </a:r>
            <a:r>
              <a:rPr lang="en-US" sz="6600" b="1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6600" b="1" dirty="0" err="1" smtClean="0">
                <a:solidFill>
                  <a:prstClr val="white"/>
                </a:solidFill>
                <a:latin typeface="Calibri Light" panose="020F0302020204030204"/>
              </a:rPr>
              <a:t>esterni</a:t>
            </a:r>
            <a:endParaRPr lang="en-US" sz="6600" b="1" dirty="0" smtClean="0">
              <a:solidFill>
                <a:prstClr val="white"/>
              </a:solidFill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8243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01799" y="44528"/>
            <a:ext cx="3889513" cy="5060872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685800" y="457200"/>
            <a:ext cx="12649200" cy="1157239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 defTabSz="1828800"/>
            <a:r>
              <a:rPr lang="en-US" sz="5400" dirty="0" smtClean="0">
                <a:solidFill>
                  <a:prstClr val="white"/>
                </a:solidFill>
                <a:latin typeface="Calibri Light" panose="020F0302020204030204"/>
              </a:rPr>
              <a:t>La routine non è </a:t>
            </a:r>
            <a:r>
              <a:rPr lang="en-US" sz="5400" dirty="0" err="1" smtClean="0">
                <a:solidFill>
                  <a:prstClr val="white"/>
                </a:solidFill>
                <a:latin typeface="Calibri Light" panose="020F0302020204030204"/>
              </a:rPr>
              <a:t>trascurabile</a:t>
            </a:r>
            <a:r>
              <a:rPr lang="en-US" sz="5400" dirty="0" smtClean="0">
                <a:solidFill>
                  <a:prstClr val="white"/>
                </a:solidFill>
                <a:latin typeface="Calibri Light" panose="020F0302020204030204"/>
              </a:rPr>
              <a:t>:</a:t>
            </a:r>
          </a:p>
          <a:p>
            <a:pPr algn="r" defTabSz="1828800"/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Predisposizione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Manifesti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degli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studi</a:t>
            </a:r>
            <a:endParaRPr lang="en-US" sz="4000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algn="r" defTabSz="1828800"/>
            <a:r>
              <a:rPr lang="en-US" sz="4000" dirty="0" err="1">
                <a:solidFill>
                  <a:prstClr val="white"/>
                </a:solidFill>
                <a:latin typeface="Calibri Light" panose="020F0302020204030204"/>
              </a:rPr>
              <a:t>Controllo</a:t>
            </a:r>
            <a:r>
              <a:rPr lang="en-US" sz="4000" dirty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Esse3</a:t>
            </a:r>
          </a:p>
          <a:p>
            <a:pPr algn="r" defTabSz="1828800"/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Coordinamento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Esami</a:t>
            </a:r>
            <a:endParaRPr lang="en-US" sz="4000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algn="r" defTabSz="1828800"/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Organizzazione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e 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gestione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Test di 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ammissione</a:t>
            </a:r>
            <a:endParaRPr lang="en-US" sz="4000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algn="r" defTabSz="1828800"/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Stesura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Calendari</a:t>
            </a:r>
            <a:endParaRPr lang="en-US" sz="4000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algn="r" defTabSz="1828800"/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Assegnazione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Aule</a:t>
            </a:r>
            <a:endParaRPr lang="en-US" sz="4000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algn="r" defTabSz="1828800"/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Approvazione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ADE</a:t>
            </a:r>
          </a:p>
          <a:p>
            <a:pPr algn="r" defTabSz="1828800"/>
            <a:r>
              <a:rPr lang="en-US" sz="4000" dirty="0" err="1">
                <a:solidFill>
                  <a:prstClr val="white"/>
                </a:solidFill>
                <a:latin typeface="Calibri Light" panose="020F0302020204030204"/>
              </a:rPr>
              <a:t>Coordinamento</a:t>
            </a:r>
            <a:r>
              <a:rPr lang="en-US" sz="4000" dirty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Erasmus in 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entrata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e in 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uscita</a:t>
            </a:r>
            <a:endParaRPr lang="en-US" sz="4000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algn="r" defTabSz="1828800"/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Partecipazione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eventi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di 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Orientamento</a:t>
            </a:r>
            <a:endParaRPr lang="en-US" sz="4000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algn="r" defTabSz="1828800"/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Richiesta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Contratti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di 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insegnamento</a:t>
            </a:r>
            <a:endParaRPr lang="en-US" sz="4000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algn="r" defTabSz="1828800"/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Organizzazione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Lauree</a:t>
            </a:r>
            <a:endParaRPr lang="en-US" sz="4000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algn="r" defTabSz="1828800"/>
            <a:endParaRPr lang="en-US" sz="4000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algn="r" defTabSz="1828800"/>
            <a:r>
              <a:rPr lang="en-US" sz="4000" b="1" dirty="0" err="1" smtClean="0">
                <a:solidFill>
                  <a:prstClr val="white"/>
                </a:solidFill>
                <a:latin typeface="Calibri Light" panose="020F0302020204030204"/>
              </a:rPr>
              <a:t>Costante</a:t>
            </a:r>
            <a:r>
              <a:rPr lang="en-US" sz="4000" b="1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000" b="1" dirty="0" err="1" smtClean="0">
                <a:solidFill>
                  <a:prstClr val="white"/>
                </a:solidFill>
                <a:latin typeface="Calibri Light" panose="020F0302020204030204"/>
              </a:rPr>
              <a:t>attività</a:t>
            </a:r>
            <a:r>
              <a:rPr lang="en-US" sz="4000" b="1" dirty="0" smtClean="0">
                <a:solidFill>
                  <a:prstClr val="white"/>
                </a:solidFill>
                <a:latin typeface="Calibri Light" panose="020F0302020204030204"/>
              </a:rPr>
              <a:t> di </a:t>
            </a:r>
            <a:r>
              <a:rPr lang="en-US" sz="4000" b="1" dirty="0" err="1" smtClean="0">
                <a:solidFill>
                  <a:prstClr val="white"/>
                </a:solidFill>
                <a:latin typeface="Calibri Light" panose="020F0302020204030204"/>
              </a:rPr>
              <a:t>Soluzione</a:t>
            </a:r>
            <a:r>
              <a:rPr lang="en-US" sz="4000" b="1" dirty="0" smtClean="0">
                <a:solidFill>
                  <a:prstClr val="white"/>
                </a:solidFill>
                <a:latin typeface="Calibri Light" panose="020F0302020204030204"/>
              </a:rPr>
              <a:t> di </a:t>
            </a:r>
            <a:r>
              <a:rPr lang="en-US" sz="4000" b="1" dirty="0" err="1" smtClean="0">
                <a:solidFill>
                  <a:prstClr val="white"/>
                </a:solidFill>
                <a:latin typeface="Calibri Light" panose="020F0302020204030204"/>
              </a:rPr>
              <a:t>problemi</a:t>
            </a:r>
            <a:r>
              <a:rPr lang="en-US" sz="4000" b="1" dirty="0" smtClean="0">
                <a:solidFill>
                  <a:prstClr val="white"/>
                </a:solidFill>
                <a:latin typeface="Calibri Light" panose="020F0302020204030204"/>
              </a:rPr>
              <a:t> (</a:t>
            </a:r>
            <a:r>
              <a:rPr lang="en-US" sz="4000" b="1" dirty="0" err="1" smtClean="0">
                <a:solidFill>
                  <a:prstClr val="white"/>
                </a:solidFill>
                <a:latin typeface="Calibri Light" panose="020F0302020204030204"/>
              </a:rPr>
              <a:t>incontri</a:t>
            </a:r>
            <a:r>
              <a:rPr lang="en-US" sz="4000" b="1" dirty="0" smtClean="0">
                <a:solidFill>
                  <a:prstClr val="white"/>
                </a:solidFill>
                <a:latin typeface="Calibri Light" panose="020F0302020204030204"/>
              </a:rPr>
              <a:t>, mail, </a:t>
            </a:r>
            <a:r>
              <a:rPr lang="en-US" sz="4000" b="1" dirty="0" err="1" smtClean="0">
                <a:solidFill>
                  <a:prstClr val="white"/>
                </a:solidFill>
                <a:latin typeface="Calibri Light" panose="020F0302020204030204"/>
              </a:rPr>
              <a:t>telefonate</a:t>
            </a:r>
            <a:r>
              <a:rPr lang="en-US" sz="4000" b="1" dirty="0" smtClean="0">
                <a:solidFill>
                  <a:prstClr val="white"/>
                </a:solidFill>
                <a:latin typeface="Calibri Light" panose="020F0302020204030204"/>
              </a:rPr>
              <a:t> con </a:t>
            </a:r>
            <a:r>
              <a:rPr lang="en-US" sz="4000" b="1" dirty="0" err="1" smtClean="0">
                <a:solidFill>
                  <a:prstClr val="white"/>
                </a:solidFill>
                <a:latin typeface="Calibri Light" panose="020F0302020204030204"/>
              </a:rPr>
              <a:t>studenti</a:t>
            </a:r>
            <a:r>
              <a:rPr lang="en-US" sz="4000" b="1" dirty="0" smtClean="0">
                <a:solidFill>
                  <a:prstClr val="white"/>
                </a:solidFill>
                <a:latin typeface="Calibri Light" panose="020F0302020204030204"/>
              </a:rPr>
              <a:t>, </a:t>
            </a:r>
            <a:r>
              <a:rPr lang="en-US" sz="4000" b="1" dirty="0" err="1" smtClean="0">
                <a:solidFill>
                  <a:prstClr val="white"/>
                </a:solidFill>
                <a:latin typeface="Calibri Light" panose="020F0302020204030204"/>
              </a:rPr>
              <a:t>docenti</a:t>
            </a:r>
            <a:r>
              <a:rPr lang="en-US" sz="4000" b="1" dirty="0" smtClean="0">
                <a:solidFill>
                  <a:prstClr val="white"/>
                </a:solidFill>
                <a:latin typeface="Calibri Light" panose="020F0302020204030204"/>
              </a:rPr>
              <a:t>, </a:t>
            </a:r>
            <a:r>
              <a:rPr lang="en-US" sz="4000" b="1" dirty="0" err="1">
                <a:solidFill>
                  <a:prstClr val="white"/>
                </a:solidFill>
                <a:latin typeface="Calibri Light" panose="020F0302020204030204"/>
              </a:rPr>
              <a:t>u</a:t>
            </a:r>
            <a:r>
              <a:rPr lang="en-US" sz="4000" b="1" dirty="0" err="1" smtClean="0">
                <a:solidFill>
                  <a:prstClr val="white"/>
                </a:solidFill>
                <a:latin typeface="Calibri Light" panose="020F0302020204030204"/>
              </a:rPr>
              <a:t>ffici</a:t>
            </a:r>
            <a:r>
              <a:rPr lang="en-US" sz="4000" b="1" dirty="0" smtClean="0">
                <a:solidFill>
                  <a:prstClr val="white"/>
                </a:solidFill>
                <a:latin typeface="Calibri Light" panose="020F0302020204030204"/>
              </a:rPr>
              <a:t>…)</a:t>
            </a:r>
          </a:p>
          <a:p>
            <a:pPr algn="r" defTabSz="1828800"/>
            <a:endParaRPr lang="en-US" sz="6600" b="1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algn="r" defTabSz="1828800"/>
            <a:r>
              <a:rPr lang="en-US" sz="6600" dirty="0" err="1" smtClean="0">
                <a:solidFill>
                  <a:prstClr val="white"/>
                </a:solidFill>
                <a:latin typeface="Calibri Light" panose="020F0302020204030204"/>
              </a:rPr>
              <a:t>Ecc</a:t>
            </a:r>
            <a:r>
              <a:rPr lang="en-US" sz="6600" dirty="0" smtClean="0">
                <a:solidFill>
                  <a:prstClr val="white"/>
                </a:solidFill>
                <a:latin typeface="Calibri Light" panose="020F0302020204030204"/>
              </a:rPr>
              <a:t>. </a:t>
            </a:r>
            <a:r>
              <a:rPr lang="en-US" sz="6600" dirty="0" err="1" smtClean="0">
                <a:solidFill>
                  <a:prstClr val="white"/>
                </a:solidFill>
                <a:latin typeface="Calibri Light" panose="020F0302020204030204"/>
              </a:rPr>
              <a:t>ecc</a:t>
            </a:r>
            <a:r>
              <a:rPr lang="en-US" sz="6600" dirty="0" smtClean="0">
                <a:solidFill>
                  <a:prstClr val="white"/>
                </a:solidFill>
                <a:latin typeface="Calibri Light" panose="020F0302020204030204"/>
              </a:rPr>
              <a:t>… </a:t>
            </a:r>
            <a:endParaRPr lang="en-US" sz="4000" dirty="0">
              <a:solidFill>
                <a:prstClr val="white"/>
              </a:solidFill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2958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01799" y="44528"/>
            <a:ext cx="3889513" cy="5060872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838200" y="2362200"/>
            <a:ext cx="13106400" cy="906402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 defTabSz="1828800"/>
            <a:r>
              <a:rPr lang="en-US" sz="7200" dirty="0" err="1" smtClean="0">
                <a:solidFill>
                  <a:prstClr val="white"/>
                </a:solidFill>
                <a:latin typeface="Calibri Light" panose="020F0302020204030204"/>
              </a:rPr>
              <a:t>Una</a:t>
            </a:r>
            <a:r>
              <a:rPr lang="en-US" sz="7200" dirty="0" smtClean="0">
                <a:solidFill>
                  <a:prstClr val="white"/>
                </a:solidFill>
                <a:latin typeface="Calibri Light" panose="020F0302020204030204"/>
              </a:rPr>
              <a:t> parte </a:t>
            </a:r>
            <a:r>
              <a:rPr lang="en-US" sz="7200" dirty="0" err="1" smtClean="0">
                <a:solidFill>
                  <a:prstClr val="white"/>
                </a:solidFill>
                <a:latin typeface="Calibri Light" panose="020F0302020204030204"/>
              </a:rPr>
              <a:t>rilevante</a:t>
            </a:r>
            <a:r>
              <a:rPr lang="en-US" sz="72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7200" dirty="0" err="1" smtClean="0">
                <a:solidFill>
                  <a:prstClr val="white"/>
                </a:solidFill>
                <a:latin typeface="Calibri Light" panose="020F0302020204030204"/>
              </a:rPr>
              <a:t>della</a:t>
            </a:r>
            <a:r>
              <a:rPr lang="en-US" sz="7200" dirty="0" smtClean="0">
                <a:solidFill>
                  <a:prstClr val="white"/>
                </a:solidFill>
                <a:latin typeface="Calibri Light" panose="020F0302020204030204"/>
              </a:rPr>
              <a:t> routine è</a:t>
            </a:r>
            <a:endParaRPr lang="en-US" sz="7200" dirty="0">
              <a:solidFill>
                <a:prstClr val="white"/>
              </a:solidFill>
              <a:latin typeface="Calibri Light" panose="020F0302020204030204"/>
            </a:endParaRPr>
          </a:p>
          <a:p>
            <a:pPr algn="r" defTabSz="1828800"/>
            <a:r>
              <a:rPr lang="en-US" sz="11500" dirty="0" err="1" smtClean="0">
                <a:solidFill>
                  <a:prstClr val="white"/>
                </a:solidFill>
                <a:latin typeface="Calibri Light" panose="020F0302020204030204"/>
              </a:rPr>
              <a:t>Gestione</a:t>
            </a:r>
            <a:r>
              <a:rPr lang="en-US" sz="115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11500" dirty="0" err="1" smtClean="0">
                <a:solidFill>
                  <a:prstClr val="white"/>
                </a:solidFill>
                <a:latin typeface="Calibri Light" panose="020F0302020204030204"/>
              </a:rPr>
              <a:t>della</a:t>
            </a:r>
            <a:r>
              <a:rPr lang="en-US" sz="115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11500" dirty="0" err="1" smtClean="0">
                <a:solidFill>
                  <a:prstClr val="white"/>
                </a:solidFill>
                <a:latin typeface="Calibri Light" panose="020F0302020204030204"/>
              </a:rPr>
              <a:t>Qualità</a:t>
            </a:r>
            <a:endParaRPr lang="en-US" sz="11500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algn="r" defTabSz="1828800"/>
            <a:r>
              <a:rPr lang="en-US" sz="4400" b="1" dirty="0" err="1" smtClean="0">
                <a:solidFill>
                  <a:prstClr val="white"/>
                </a:solidFill>
                <a:latin typeface="Calibri Light" panose="020F0302020204030204"/>
              </a:rPr>
              <a:t>Consultazioni</a:t>
            </a:r>
            <a:r>
              <a:rPr lang="en-US" sz="4400" b="1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400" b="1" dirty="0" err="1" smtClean="0">
                <a:solidFill>
                  <a:prstClr val="white"/>
                </a:solidFill>
                <a:latin typeface="Calibri Light" panose="020F0302020204030204"/>
              </a:rPr>
              <a:t>delle</a:t>
            </a:r>
            <a:r>
              <a:rPr lang="en-US" sz="4400" b="1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400" b="1" dirty="0" err="1" smtClean="0">
                <a:solidFill>
                  <a:prstClr val="white"/>
                </a:solidFill>
                <a:latin typeface="Calibri Light" panose="020F0302020204030204"/>
              </a:rPr>
              <a:t>parti</a:t>
            </a:r>
            <a:r>
              <a:rPr lang="en-US" sz="4400" b="1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400" b="1" dirty="0" err="1" smtClean="0">
                <a:solidFill>
                  <a:prstClr val="white"/>
                </a:solidFill>
                <a:latin typeface="Calibri Light" panose="020F0302020204030204"/>
              </a:rPr>
              <a:t>interessate</a:t>
            </a:r>
            <a:r>
              <a:rPr lang="en-US" sz="4400" b="1" dirty="0" smtClean="0">
                <a:solidFill>
                  <a:prstClr val="white"/>
                </a:solidFill>
                <a:latin typeface="Calibri Light" panose="020F0302020204030204"/>
              </a:rPr>
              <a:t> (primo </a:t>
            </a:r>
            <a:r>
              <a:rPr lang="en-US" sz="4400" b="1" dirty="0" err="1" smtClean="0">
                <a:solidFill>
                  <a:prstClr val="white"/>
                </a:solidFill>
                <a:latin typeface="Calibri Light" panose="020F0302020204030204"/>
              </a:rPr>
              <a:t>punto</a:t>
            </a:r>
            <a:r>
              <a:rPr lang="en-US" sz="4400" b="1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400" b="1" dirty="0" err="1" smtClean="0">
                <a:solidFill>
                  <a:prstClr val="white"/>
                </a:solidFill>
                <a:latin typeface="Calibri Light" panose="020F0302020204030204"/>
              </a:rPr>
              <a:t>della</a:t>
            </a:r>
            <a:r>
              <a:rPr lang="en-US" sz="4400" b="1" dirty="0" smtClean="0">
                <a:solidFill>
                  <a:prstClr val="white"/>
                </a:solidFill>
                <a:latin typeface="Calibri Light" panose="020F0302020204030204"/>
              </a:rPr>
              <a:t> SUA e </a:t>
            </a:r>
            <a:r>
              <a:rPr lang="en-US" sz="4400" b="1" dirty="0" err="1" smtClean="0">
                <a:solidFill>
                  <a:prstClr val="white"/>
                </a:solidFill>
                <a:latin typeface="Calibri Light" panose="020F0302020204030204"/>
              </a:rPr>
              <a:t>delle</a:t>
            </a:r>
            <a:r>
              <a:rPr lang="en-US" sz="4400" b="1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400" b="1" dirty="0" err="1" smtClean="0">
                <a:solidFill>
                  <a:prstClr val="white"/>
                </a:solidFill>
                <a:latin typeface="Calibri Light" panose="020F0302020204030204"/>
              </a:rPr>
              <a:t>griglie</a:t>
            </a:r>
            <a:r>
              <a:rPr lang="en-US" sz="4400" b="1" dirty="0" smtClean="0">
                <a:solidFill>
                  <a:prstClr val="white"/>
                </a:solidFill>
                <a:latin typeface="Calibri Light" panose="020F0302020204030204"/>
              </a:rPr>
              <a:t> di </a:t>
            </a:r>
            <a:r>
              <a:rPr lang="en-US" sz="4400" b="1" dirty="0" err="1" smtClean="0">
                <a:solidFill>
                  <a:prstClr val="white"/>
                </a:solidFill>
                <a:latin typeface="Calibri Light" panose="020F0302020204030204"/>
              </a:rPr>
              <a:t>valutazione</a:t>
            </a:r>
            <a:r>
              <a:rPr lang="en-US" sz="4400" b="1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400" b="1" dirty="0" err="1" smtClean="0">
                <a:solidFill>
                  <a:prstClr val="white"/>
                </a:solidFill>
                <a:latin typeface="Calibri Light" panose="020F0302020204030204"/>
              </a:rPr>
              <a:t>dell’ANVUR</a:t>
            </a:r>
            <a:r>
              <a:rPr lang="en-US" sz="4400" b="1" dirty="0" smtClean="0">
                <a:solidFill>
                  <a:prstClr val="white"/>
                </a:solidFill>
                <a:latin typeface="Calibri Light" panose="020F0302020204030204"/>
              </a:rPr>
              <a:t>)</a:t>
            </a:r>
            <a:r>
              <a:rPr lang="en-US" sz="4400" dirty="0" smtClean="0">
                <a:solidFill>
                  <a:prstClr val="white"/>
                </a:solidFill>
                <a:latin typeface="Calibri Light" panose="020F0302020204030204"/>
              </a:rPr>
              <a:t>,</a:t>
            </a:r>
          </a:p>
          <a:p>
            <a:pPr algn="r" defTabSz="1828800"/>
            <a:r>
              <a:rPr lang="en-US" sz="4400" dirty="0" err="1" smtClean="0">
                <a:solidFill>
                  <a:prstClr val="white"/>
                </a:solidFill>
                <a:latin typeface="Calibri Light" panose="020F0302020204030204"/>
              </a:rPr>
              <a:t>Lavoro</a:t>
            </a:r>
            <a:r>
              <a:rPr lang="en-US" sz="4400" dirty="0" smtClean="0">
                <a:solidFill>
                  <a:prstClr val="white"/>
                </a:solidFill>
                <a:latin typeface="Calibri Light" panose="020F0302020204030204"/>
              </a:rPr>
              <a:t> del </a:t>
            </a:r>
            <a:r>
              <a:rPr lang="en-US" sz="4400" dirty="0" err="1" smtClean="0">
                <a:solidFill>
                  <a:prstClr val="white"/>
                </a:solidFill>
                <a:latin typeface="Calibri Light" panose="020F0302020204030204"/>
              </a:rPr>
              <a:t>Gruppo</a:t>
            </a:r>
            <a:r>
              <a:rPr lang="en-US" sz="44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400" dirty="0">
                <a:solidFill>
                  <a:prstClr val="white"/>
                </a:solidFill>
                <a:latin typeface="Calibri Light" panose="020F0302020204030204"/>
              </a:rPr>
              <a:t>AQ</a:t>
            </a:r>
          </a:p>
          <a:p>
            <a:pPr algn="r" defTabSz="1828800"/>
            <a:r>
              <a:rPr lang="en-US" sz="4400" dirty="0" err="1" smtClean="0">
                <a:solidFill>
                  <a:prstClr val="white"/>
                </a:solidFill>
                <a:latin typeface="Calibri Light" panose="020F0302020204030204"/>
              </a:rPr>
              <a:t>Predisposizione</a:t>
            </a:r>
            <a:r>
              <a:rPr lang="en-US" sz="44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400" dirty="0" err="1" smtClean="0">
                <a:solidFill>
                  <a:prstClr val="white"/>
                </a:solidFill>
                <a:latin typeface="Calibri Light" panose="020F0302020204030204"/>
              </a:rPr>
              <a:t>dei</a:t>
            </a:r>
            <a:r>
              <a:rPr lang="en-US" sz="44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400" dirty="0" err="1" smtClean="0">
                <a:solidFill>
                  <a:prstClr val="white"/>
                </a:solidFill>
                <a:latin typeface="Calibri Light" panose="020F0302020204030204"/>
              </a:rPr>
              <a:t>vari</a:t>
            </a:r>
            <a:r>
              <a:rPr lang="en-US" sz="44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400" dirty="0" err="1" smtClean="0">
                <a:solidFill>
                  <a:prstClr val="white"/>
                </a:solidFill>
                <a:latin typeface="Calibri Light" panose="020F0302020204030204"/>
              </a:rPr>
              <a:t>documenti</a:t>
            </a:r>
            <a:r>
              <a:rPr lang="en-US" sz="4400" dirty="0" smtClean="0">
                <a:solidFill>
                  <a:prstClr val="white"/>
                </a:solidFill>
                <a:latin typeface="Calibri Light" panose="020F0302020204030204"/>
              </a:rPr>
              <a:t>:</a:t>
            </a:r>
          </a:p>
          <a:p>
            <a:pPr algn="r" defTabSz="1828800"/>
            <a:r>
              <a:rPr lang="en-US" sz="4400" dirty="0" smtClean="0">
                <a:solidFill>
                  <a:prstClr val="white"/>
                </a:solidFill>
                <a:latin typeface="Calibri Light" panose="020F0302020204030204"/>
              </a:rPr>
              <a:t>SUA, SMA, RAM-AQ,</a:t>
            </a:r>
          </a:p>
          <a:p>
            <a:pPr algn="r" defTabSz="1828800"/>
            <a:r>
              <a:rPr lang="en-US" sz="4400" dirty="0" err="1" smtClean="0">
                <a:solidFill>
                  <a:prstClr val="white"/>
                </a:solidFill>
                <a:latin typeface="Calibri Light" panose="020F0302020204030204"/>
              </a:rPr>
              <a:t>Verifica</a:t>
            </a:r>
            <a:r>
              <a:rPr lang="en-US" sz="44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400" dirty="0" err="1" smtClean="0">
                <a:solidFill>
                  <a:prstClr val="white"/>
                </a:solidFill>
                <a:latin typeface="Calibri Light" panose="020F0302020204030204"/>
              </a:rPr>
              <a:t>schede</a:t>
            </a:r>
            <a:r>
              <a:rPr lang="en-US" sz="4400" dirty="0" smtClean="0">
                <a:solidFill>
                  <a:prstClr val="white"/>
                </a:solidFill>
                <a:latin typeface="Calibri Light" panose="020F0302020204030204"/>
              </a:rPr>
              <a:t> di </a:t>
            </a:r>
            <a:r>
              <a:rPr lang="en-US" sz="4400" dirty="0" err="1" smtClean="0">
                <a:solidFill>
                  <a:prstClr val="white"/>
                </a:solidFill>
                <a:latin typeface="Calibri Light" panose="020F0302020204030204"/>
              </a:rPr>
              <a:t>insegnamento</a:t>
            </a:r>
            <a:r>
              <a:rPr lang="en-US" sz="4400" dirty="0" smtClean="0">
                <a:solidFill>
                  <a:prstClr val="white"/>
                </a:solidFill>
                <a:latin typeface="Calibri Light" panose="020F0302020204030204"/>
              </a:rPr>
              <a:t>,</a:t>
            </a:r>
          </a:p>
          <a:p>
            <a:pPr algn="r" defTabSz="1828800"/>
            <a:r>
              <a:rPr lang="en-US" sz="4400" dirty="0" err="1" smtClean="0">
                <a:solidFill>
                  <a:prstClr val="white"/>
                </a:solidFill>
                <a:latin typeface="Calibri Light" panose="020F0302020204030204"/>
              </a:rPr>
              <a:t>Monitoraggi</a:t>
            </a:r>
            <a:r>
              <a:rPr lang="en-US" sz="44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400" dirty="0" err="1" smtClean="0">
                <a:solidFill>
                  <a:prstClr val="white"/>
                </a:solidFill>
                <a:latin typeface="Calibri Light" panose="020F0302020204030204"/>
              </a:rPr>
              <a:t>vari</a:t>
            </a:r>
            <a:r>
              <a:rPr lang="en-US" sz="4400" dirty="0" smtClean="0">
                <a:solidFill>
                  <a:prstClr val="white"/>
                </a:solidFill>
                <a:latin typeface="Calibri Light" panose="020F0302020204030204"/>
              </a:rPr>
              <a:t>,</a:t>
            </a:r>
          </a:p>
          <a:p>
            <a:pPr algn="r" defTabSz="1828800"/>
            <a:r>
              <a:rPr lang="en-US" sz="4400" dirty="0" err="1" smtClean="0">
                <a:solidFill>
                  <a:prstClr val="white"/>
                </a:solidFill>
                <a:latin typeface="Calibri Light" panose="020F0302020204030204"/>
              </a:rPr>
              <a:t>Discussione</a:t>
            </a:r>
            <a:r>
              <a:rPr lang="en-US" sz="44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400" dirty="0" err="1" smtClean="0">
                <a:solidFill>
                  <a:prstClr val="white"/>
                </a:solidFill>
                <a:latin typeface="Calibri Light" panose="020F0302020204030204"/>
              </a:rPr>
              <a:t>delle</a:t>
            </a:r>
            <a:r>
              <a:rPr lang="en-US" sz="44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400" dirty="0" err="1" smtClean="0">
                <a:solidFill>
                  <a:prstClr val="white"/>
                </a:solidFill>
                <a:latin typeface="Calibri Light" panose="020F0302020204030204"/>
              </a:rPr>
              <a:t>relazioni</a:t>
            </a:r>
            <a:r>
              <a:rPr lang="en-US" sz="44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400" dirty="0" err="1" smtClean="0">
                <a:solidFill>
                  <a:prstClr val="white"/>
                </a:solidFill>
                <a:latin typeface="Calibri Light" panose="020F0302020204030204"/>
              </a:rPr>
              <a:t>della</a:t>
            </a:r>
            <a:r>
              <a:rPr lang="en-US" sz="44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400" dirty="0" err="1" smtClean="0">
                <a:solidFill>
                  <a:prstClr val="white"/>
                </a:solidFill>
                <a:latin typeface="Calibri Light" panose="020F0302020204030204"/>
              </a:rPr>
              <a:t>Commissione</a:t>
            </a:r>
            <a:r>
              <a:rPr lang="en-US" sz="44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400" dirty="0" err="1" smtClean="0">
                <a:solidFill>
                  <a:prstClr val="white"/>
                </a:solidFill>
                <a:latin typeface="Calibri Light" panose="020F0302020204030204"/>
              </a:rPr>
              <a:t>paritetica</a:t>
            </a:r>
            <a:r>
              <a:rPr lang="en-US" sz="44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</a:p>
          <a:p>
            <a:pPr algn="r" defTabSz="1828800"/>
            <a:r>
              <a:rPr lang="en-US" sz="4400" dirty="0" err="1" smtClean="0">
                <a:solidFill>
                  <a:prstClr val="white"/>
                </a:solidFill>
                <a:latin typeface="Calibri Light" panose="020F0302020204030204"/>
              </a:rPr>
              <a:t>ecc</a:t>
            </a:r>
            <a:r>
              <a:rPr lang="en-US" sz="4400" dirty="0" smtClean="0">
                <a:solidFill>
                  <a:prstClr val="white"/>
                </a:solidFill>
                <a:latin typeface="Calibri Light" panose="020F0302020204030204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799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01799" y="44528"/>
            <a:ext cx="3889513" cy="5060872"/>
          </a:xfrm>
          <a:prstGeom prst="rect">
            <a:avLst/>
          </a:prstGeom>
        </p:spPr>
      </p:pic>
      <p:sp>
        <p:nvSpPr>
          <p:cNvPr id="15" name="CasellaDiTesto 14"/>
          <p:cNvSpPr txBox="1"/>
          <p:nvPr/>
        </p:nvSpPr>
        <p:spPr>
          <a:xfrm>
            <a:off x="3352800" y="6096000"/>
            <a:ext cx="14478000" cy="366254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 defTabSz="1828800"/>
            <a:r>
              <a:rPr lang="en-US" sz="7200" dirty="0" err="1" smtClean="0">
                <a:solidFill>
                  <a:prstClr val="white"/>
                </a:solidFill>
                <a:latin typeface="Calibri Light" panose="020F0302020204030204"/>
              </a:rPr>
              <a:t>Nuovo</a:t>
            </a:r>
            <a:r>
              <a:rPr lang="en-US" sz="72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7200" dirty="0" err="1" smtClean="0">
                <a:solidFill>
                  <a:prstClr val="white"/>
                </a:solidFill>
                <a:latin typeface="Calibri Light" panose="020F0302020204030204"/>
              </a:rPr>
              <a:t>Regolamento</a:t>
            </a:r>
            <a:r>
              <a:rPr lang="en-US" sz="72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7200" dirty="0" err="1" smtClean="0">
                <a:solidFill>
                  <a:prstClr val="white"/>
                </a:solidFill>
                <a:latin typeface="Calibri Light" panose="020F0302020204030204"/>
              </a:rPr>
              <a:t>didattico</a:t>
            </a:r>
            <a:endParaRPr lang="en-US" sz="7200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defTabSz="1828800"/>
            <a:endParaRPr lang="en-US" sz="4000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defTabSz="1828800"/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Nuove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propedeuticità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, </a:t>
            </a:r>
          </a:p>
          <a:p>
            <a:pPr defTabSz="1828800"/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Nuovi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criteri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di premialità per la 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laurea</a:t>
            </a:r>
            <a:endParaRPr lang="en-US" sz="4000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defTabSz="1828800"/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ecc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.</a:t>
            </a:r>
            <a:endParaRPr lang="en-US" sz="4000" dirty="0">
              <a:solidFill>
                <a:prstClr val="white"/>
              </a:solidFill>
              <a:latin typeface="Calibri Light" panose="020F0302020204030204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352800" y="10363200"/>
            <a:ext cx="14478000" cy="255454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 defTabSz="1828800"/>
            <a:r>
              <a:rPr lang="en-US" sz="7200" dirty="0" err="1" smtClean="0">
                <a:solidFill>
                  <a:prstClr val="white"/>
                </a:solidFill>
                <a:latin typeface="Calibri Light" panose="020F0302020204030204"/>
              </a:rPr>
              <a:t>Rapporto</a:t>
            </a:r>
            <a:r>
              <a:rPr lang="en-US" sz="7200" dirty="0" smtClean="0">
                <a:solidFill>
                  <a:prstClr val="white"/>
                </a:solidFill>
                <a:latin typeface="Calibri Light" panose="020F0302020204030204"/>
              </a:rPr>
              <a:t> di </a:t>
            </a:r>
            <a:r>
              <a:rPr lang="en-US" sz="7200" dirty="0" err="1" smtClean="0">
                <a:solidFill>
                  <a:prstClr val="white"/>
                </a:solidFill>
                <a:latin typeface="Calibri Light" panose="020F0302020204030204"/>
              </a:rPr>
              <a:t>Riesame</a:t>
            </a:r>
            <a:r>
              <a:rPr lang="en-US" sz="72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7200" dirty="0" err="1" smtClean="0">
                <a:solidFill>
                  <a:prstClr val="white"/>
                </a:solidFill>
                <a:latin typeface="Calibri Light" panose="020F0302020204030204"/>
              </a:rPr>
              <a:t>Ciclico</a:t>
            </a:r>
            <a:r>
              <a:rPr lang="en-US" sz="7200" dirty="0" smtClean="0">
                <a:solidFill>
                  <a:prstClr val="white"/>
                </a:solidFill>
                <a:latin typeface="Calibri Light" panose="020F0302020204030204"/>
              </a:rPr>
              <a:t> 2017</a:t>
            </a:r>
          </a:p>
          <a:p>
            <a:pPr algn="r" defTabSz="1828800"/>
            <a:r>
              <a:rPr lang="en-US" sz="4400" dirty="0" err="1" smtClean="0">
                <a:solidFill>
                  <a:prstClr val="white"/>
                </a:solidFill>
                <a:latin typeface="Calibri Light" panose="020F0302020204030204"/>
              </a:rPr>
              <a:t>Principale</a:t>
            </a:r>
            <a:r>
              <a:rPr lang="en-US" sz="44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400" dirty="0" err="1" smtClean="0">
                <a:solidFill>
                  <a:prstClr val="white"/>
                </a:solidFill>
                <a:latin typeface="Calibri Light" panose="020F0302020204030204"/>
              </a:rPr>
              <a:t>documento</a:t>
            </a:r>
            <a:r>
              <a:rPr lang="en-US" sz="4400" dirty="0" smtClean="0">
                <a:solidFill>
                  <a:prstClr val="white"/>
                </a:solidFill>
                <a:latin typeface="Calibri Light" panose="020F0302020204030204"/>
              </a:rPr>
              <a:t> di </a:t>
            </a:r>
            <a:r>
              <a:rPr lang="en-US" sz="4400" dirty="0" err="1" smtClean="0">
                <a:solidFill>
                  <a:prstClr val="white"/>
                </a:solidFill>
                <a:latin typeface="Calibri Light" panose="020F0302020204030204"/>
              </a:rPr>
              <a:t>riesame</a:t>
            </a:r>
            <a:r>
              <a:rPr lang="en-US" sz="44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400" dirty="0" err="1" smtClean="0">
                <a:solidFill>
                  <a:prstClr val="white"/>
                </a:solidFill>
                <a:latin typeface="Calibri Light" panose="020F0302020204030204"/>
              </a:rPr>
              <a:t>pluriennale</a:t>
            </a:r>
            <a:r>
              <a:rPr lang="en-US" sz="4400" dirty="0" smtClean="0">
                <a:solidFill>
                  <a:prstClr val="white"/>
                </a:solidFill>
                <a:latin typeface="Calibri Light" panose="020F0302020204030204"/>
              </a:rPr>
              <a:t> per la di </a:t>
            </a:r>
            <a:r>
              <a:rPr lang="en-US" sz="4400" dirty="0" err="1">
                <a:solidFill>
                  <a:prstClr val="white"/>
                </a:solidFill>
                <a:latin typeface="Calibri Light" panose="020F0302020204030204"/>
              </a:rPr>
              <a:t>A</a:t>
            </a:r>
            <a:r>
              <a:rPr lang="en-US" sz="4400" dirty="0" err="1" smtClean="0">
                <a:solidFill>
                  <a:prstClr val="white"/>
                </a:solidFill>
                <a:latin typeface="Calibri Light" panose="020F0302020204030204"/>
              </a:rPr>
              <a:t>ssicurazione</a:t>
            </a:r>
            <a:r>
              <a:rPr lang="en-US" sz="4400" dirty="0" smtClean="0">
                <a:solidFill>
                  <a:prstClr val="white"/>
                </a:solidFill>
                <a:latin typeface="Calibri Light" panose="020F0302020204030204"/>
              </a:rPr>
              <a:t> di </a:t>
            </a:r>
            <a:r>
              <a:rPr lang="en-US" sz="4400" dirty="0" err="1" smtClean="0">
                <a:solidFill>
                  <a:prstClr val="white"/>
                </a:solidFill>
                <a:latin typeface="Calibri Light" panose="020F0302020204030204"/>
              </a:rPr>
              <a:t>Qualità</a:t>
            </a:r>
            <a:r>
              <a:rPr lang="en-US" sz="4400" dirty="0" smtClean="0">
                <a:solidFill>
                  <a:prstClr val="white"/>
                </a:solidFill>
                <a:latin typeface="Calibri Light" panose="020F0302020204030204"/>
              </a:rPr>
              <a:t> (AQ)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371600" y="3352800"/>
            <a:ext cx="12649200" cy="120032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 defTabSz="1828800"/>
            <a:r>
              <a:rPr lang="en-US" sz="7200" dirty="0" err="1" smtClean="0">
                <a:solidFill>
                  <a:prstClr val="white"/>
                </a:solidFill>
                <a:latin typeface="Calibri Light" panose="020F0302020204030204"/>
              </a:rPr>
              <a:t>Nel</a:t>
            </a:r>
            <a:r>
              <a:rPr lang="en-US" sz="7200" dirty="0" smtClean="0">
                <a:solidFill>
                  <a:prstClr val="white"/>
                </a:solidFill>
                <a:latin typeface="Calibri Light" panose="020F0302020204030204"/>
              </a:rPr>
              <a:t> 2017:</a:t>
            </a:r>
          </a:p>
        </p:txBody>
      </p:sp>
    </p:spTree>
    <p:extLst>
      <p:ext uri="{BB962C8B-B14F-4D97-AF65-F5344CB8AC3E}">
        <p14:creationId xmlns:p14="http://schemas.microsoft.com/office/powerpoint/2010/main" val="408029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01799" y="44528"/>
            <a:ext cx="3889513" cy="5060872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762000" y="685800"/>
            <a:ext cx="12649200" cy="1289583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 defTabSz="1828800"/>
            <a:r>
              <a:rPr lang="en-US" sz="7200" dirty="0" err="1" smtClean="0">
                <a:solidFill>
                  <a:prstClr val="white"/>
                </a:solidFill>
                <a:latin typeface="Calibri Light" panose="020F0302020204030204"/>
              </a:rPr>
              <a:t>Razionalizzazione</a:t>
            </a:r>
            <a:r>
              <a:rPr lang="en-US" sz="72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7200" dirty="0">
                <a:solidFill>
                  <a:prstClr val="white"/>
                </a:solidFill>
                <a:latin typeface="Calibri Light" panose="020F0302020204030204"/>
              </a:rPr>
              <a:t>del </a:t>
            </a:r>
            <a:r>
              <a:rPr lang="en-US" sz="7200" dirty="0" smtClean="0">
                <a:solidFill>
                  <a:prstClr val="white"/>
                </a:solidFill>
                <a:latin typeface="Calibri Light" panose="020F0302020204030204"/>
              </a:rPr>
              <a:t>manifesto</a:t>
            </a:r>
          </a:p>
          <a:p>
            <a:pPr lvl="0" defTabSz="1828800"/>
            <a:r>
              <a:rPr lang="en-US" sz="4000" b="1" dirty="0" smtClean="0">
                <a:solidFill>
                  <a:srgbClr val="FFFF00"/>
                </a:solidFill>
                <a:latin typeface="Calibri Light" panose="020F0302020204030204"/>
              </a:rPr>
              <a:t>Sulla base di input da </a:t>
            </a:r>
            <a:r>
              <a:rPr lang="en-US" sz="4000" b="1" dirty="0" err="1" smtClean="0">
                <a:solidFill>
                  <a:srgbClr val="FFFF00"/>
                </a:solidFill>
                <a:latin typeface="Calibri Light" panose="020F0302020204030204"/>
              </a:rPr>
              <a:t>studenti</a:t>
            </a:r>
            <a:r>
              <a:rPr lang="en-US" sz="4000" b="1" dirty="0" smtClean="0">
                <a:solidFill>
                  <a:srgbClr val="FFFF00"/>
                </a:solidFill>
                <a:latin typeface="Calibri Light" panose="020F0302020204030204"/>
              </a:rPr>
              <a:t>, </a:t>
            </a:r>
            <a:r>
              <a:rPr lang="en-US" sz="4000" b="1" dirty="0" err="1" smtClean="0">
                <a:solidFill>
                  <a:srgbClr val="FFFF00"/>
                </a:solidFill>
                <a:latin typeface="Calibri Light" panose="020F0302020204030204"/>
              </a:rPr>
              <a:t>docenti</a:t>
            </a:r>
            <a:r>
              <a:rPr lang="en-US" sz="4000" b="1" dirty="0" smtClean="0">
                <a:solidFill>
                  <a:srgbClr val="FFFF00"/>
                </a:solidFill>
                <a:latin typeface="Calibri Light" panose="020F0302020204030204"/>
              </a:rPr>
              <a:t>, </a:t>
            </a:r>
            <a:r>
              <a:rPr lang="en-US" sz="4000" b="1" dirty="0" err="1" smtClean="0">
                <a:solidFill>
                  <a:srgbClr val="FFFF00"/>
                </a:solidFill>
                <a:latin typeface="Calibri Light" panose="020F0302020204030204"/>
              </a:rPr>
              <a:t>parti</a:t>
            </a:r>
            <a:r>
              <a:rPr lang="en-US" sz="4000" b="1" dirty="0" smtClean="0">
                <a:solidFill>
                  <a:srgbClr val="FFFF00"/>
                </a:solidFill>
                <a:latin typeface="Calibri Light" panose="020F0302020204030204"/>
              </a:rPr>
              <a:t> </a:t>
            </a:r>
            <a:r>
              <a:rPr lang="en-US" sz="4000" b="1" dirty="0" err="1" smtClean="0">
                <a:solidFill>
                  <a:srgbClr val="FFFF00"/>
                </a:solidFill>
                <a:latin typeface="Calibri Light" panose="020F0302020204030204"/>
              </a:rPr>
              <a:t>interessate</a:t>
            </a:r>
            <a:r>
              <a:rPr lang="en-US" sz="4000" b="1" dirty="0" smtClean="0">
                <a:solidFill>
                  <a:srgbClr val="FFFF00"/>
                </a:solidFill>
                <a:latin typeface="Calibri Light" panose="020F0302020204030204"/>
              </a:rPr>
              <a:t>; </a:t>
            </a:r>
            <a:r>
              <a:rPr lang="en-US" sz="4000" b="1" dirty="0" err="1" smtClean="0">
                <a:solidFill>
                  <a:srgbClr val="FFFF00"/>
                </a:solidFill>
                <a:latin typeface="Calibri Light" panose="020F0302020204030204"/>
              </a:rPr>
              <a:t>alcuni</a:t>
            </a:r>
            <a:r>
              <a:rPr lang="en-US" sz="4000" b="1" dirty="0" smtClean="0">
                <a:solidFill>
                  <a:srgbClr val="FFFF00"/>
                </a:solidFill>
                <a:latin typeface="Calibri Light" panose="020F0302020204030204"/>
              </a:rPr>
              <a:t> </a:t>
            </a:r>
            <a:r>
              <a:rPr lang="en-US" sz="4000" b="1" dirty="0" err="1" smtClean="0">
                <a:solidFill>
                  <a:srgbClr val="FFFF00"/>
                </a:solidFill>
                <a:latin typeface="Calibri Light" panose="020F0302020204030204"/>
              </a:rPr>
              <a:t>esempi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:</a:t>
            </a:r>
          </a:p>
          <a:p>
            <a:pPr lvl="0" defTabSz="1828800"/>
            <a:endParaRPr lang="en-US" sz="4000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lvl="0" defTabSz="1828800"/>
            <a:r>
              <a:rPr lang="en-US" sz="4000" dirty="0">
                <a:solidFill>
                  <a:prstClr val="white"/>
                </a:solidFill>
                <a:latin typeface="Calibri Light" panose="020F0302020204030204"/>
              </a:rPr>
              <a:t>-</a:t>
            </a:r>
            <a:r>
              <a:rPr lang="it-IT" sz="4000" u="sng" dirty="0" smtClean="0">
                <a:solidFill>
                  <a:prstClr val="white"/>
                </a:solidFill>
                <a:latin typeface="Calibri Light" panose="020F0302020204030204"/>
              </a:rPr>
              <a:t>Medicina generale</a:t>
            </a:r>
            <a:r>
              <a:rPr lang="it-IT" sz="4000" dirty="0" smtClean="0">
                <a:solidFill>
                  <a:prstClr val="white"/>
                </a:solidFill>
                <a:latin typeface="Calibri Light" panose="020F0302020204030204"/>
              </a:rPr>
              <a:t>: compattato </a:t>
            </a:r>
            <a:r>
              <a:rPr lang="it-IT" sz="4000" dirty="0">
                <a:solidFill>
                  <a:prstClr val="white"/>
                </a:solidFill>
                <a:latin typeface="Calibri Light" panose="020F0302020204030204"/>
              </a:rPr>
              <a:t>su 3 anni; ridotte lezioni frontali e aumentati tirocini, </a:t>
            </a:r>
            <a:r>
              <a:rPr lang="it-IT" sz="4000" b="1" dirty="0">
                <a:solidFill>
                  <a:prstClr val="white"/>
                </a:solidFill>
                <a:latin typeface="Calibri Light" panose="020F0302020204030204"/>
              </a:rPr>
              <a:t>introdotti tirocini nei Servizi per le cure </a:t>
            </a:r>
            <a:r>
              <a:rPr lang="it-IT" sz="4000" b="1" dirty="0" smtClean="0">
                <a:solidFill>
                  <a:prstClr val="white"/>
                </a:solidFill>
                <a:latin typeface="Calibri Light" panose="020F0302020204030204"/>
              </a:rPr>
              <a:t>primarie</a:t>
            </a:r>
            <a:endParaRPr lang="it-IT" sz="4000" b="1" dirty="0">
              <a:solidFill>
                <a:prstClr val="white"/>
              </a:solidFill>
              <a:latin typeface="Calibri Light" panose="020F0302020204030204"/>
            </a:endParaRPr>
          </a:p>
          <a:p>
            <a:pPr lvl="0" defTabSz="1828800"/>
            <a:r>
              <a:rPr lang="it-IT" sz="4000" dirty="0" smtClean="0">
                <a:solidFill>
                  <a:prstClr val="white"/>
                </a:solidFill>
                <a:latin typeface="Calibri Light" panose="020F0302020204030204"/>
              </a:rPr>
              <a:t>-</a:t>
            </a:r>
            <a:r>
              <a:rPr lang="it-IT" sz="4000" u="sng" dirty="0" smtClean="0">
                <a:solidFill>
                  <a:prstClr val="white"/>
                </a:solidFill>
                <a:latin typeface="Calibri Light" panose="020F0302020204030204"/>
              </a:rPr>
              <a:t>Metodologia clinica</a:t>
            </a:r>
            <a:r>
              <a:rPr lang="it-IT" sz="4000" dirty="0" smtClean="0">
                <a:solidFill>
                  <a:prstClr val="white"/>
                </a:solidFill>
                <a:latin typeface="Calibri Light" panose="020F0302020204030204"/>
              </a:rPr>
              <a:t>: ridotte lezioni frontali e </a:t>
            </a:r>
            <a:r>
              <a:rPr lang="it-IT" sz="4000" b="1" dirty="0" smtClean="0">
                <a:solidFill>
                  <a:prstClr val="white"/>
                </a:solidFill>
                <a:latin typeface="Calibri Light" panose="020F0302020204030204"/>
              </a:rPr>
              <a:t>aumentati i tirocini</a:t>
            </a:r>
          </a:p>
          <a:p>
            <a:pPr lvl="0" defTabSz="1828800"/>
            <a:r>
              <a:rPr lang="it-IT" sz="4000" dirty="0">
                <a:solidFill>
                  <a:prstClr val="white"/>
                </a:solidFill>
                <a:latin typeface="Calibri Light" panose="020F0302020204030204"/>
              </a:rPr>
              <a:t>-</a:t>
            </a:r>
            <a:r>
              <a:rPr lang="it-IT" sz="4000" u="sng" dirty="0" smtClean="0">
                <a:solidFill>
                  <a:prstClr val="white"/>
                </a:solidFill>
                <a:latin typeface="Calibri Light" panose="020F0302020204030204"/>
              </a:rPr>
              <a:t>Metodologie mediche</a:t>
            </a:r>
            <a:r>
              <a:rPr lang="it-IT" sz="4000" dirty="0" smtClean="0">
                <a:solidFill>
                  <a:prstClr val="white"/>
                </a:solidFill>
                <a:latin typeface="Calibri Light" panose="020F0302020204030204"/>
              </a:rPr>
              <a:t>: </a:t>
            </a:r>
            <a:r>
              <a:rPr lang="it-IT" sz="4000" dirty="0" smtClean="0">
                <a:solidFill>
                  <a:prstClr val="white"/>
                </a:solidFill>
                <a:latin typeface="Calibri Light" panose="020F0302020204030204"/>
              </a:rPr>
              <a:t>moduli ora </a:t>
            </a:r>
            <a:r>
              <a:rPr lang="it-IT" sz="4000" dirty="0">
                <a:solidFill>
                  <a:prstClr val="white"/>
                </a:solidFill>
                <a:latin typeface="Calibri Light" panose="020F0302020204030204"/>
              </a:rPr>
              <a:t>integrati con esami in anni paralleli; singoli moduli meglio caratterizzati, es</a:t>
            </a:r>
            <a:r>
              <a:rPr lang="it-IT" sz="4000" dirty="0" smtClean="0">
                <a:solidFill>
                  <a:prstClr val="white"/>
                </a:solidFill>
                <a:latin typeface="Calibri Light" panose="020F0302020204030204"/>
              </a:rPr>
              <a:t>., introdotta </a:t>
            </a:r>
            <a:r>
              <a:rPr lang="it-IT" sz="4000" b="1" dirty="0">
                <a:solidFill>
                  <a:prstClr val="white"/>
                </a:solidFill>
                <a:latin typeface="Calibri Light" panose="020F0302020204030204"/>
              </a:rPr>
              <a:t>Terapia del dolore al IV anno, Cure palliative al VI anno</a:t>
            </a:r>
            <a:r>
              <a:rPr lang="it-IT" sz="4000" dirty="0" smtClean="0">
                <a:solidFill>
                  <a:prstClr val="white"/>
                </a:solidFill>
                <a:latin typeface="Calibri Light" panose="020F0302020204030204"/>
              </a:rPr>
              <a:t>)</a:t>
            </a:r>
          </a:p>
          <a:p>
            <a:pPr lvl="0" defTabSz="1828800"/>
            <a:r>
              <a:rPr lang="it-IT" sz="4000" dirty="0" smtClean="0">
                <a:solidFill>
                  <a:prstClr val="white"/>
                </a:solidFill>
                <a:latin typeface="Calibri Light" panose="020F0302020204030204"/>
              </a:rPr>
              <a:t>-</a:t>
            </a:r>
            <a:r>
              <a:rPr lang="it-IT" sz="4000" u="sng" dirty="0" smtClean="0">
                <a:solidFill>
                  <a:prstClr val="white"/>
                </a:solidFill>
                <a:latin typeface="Calibri Light" panose="020F0302020204030204"/>
              </a:rPr>
              <a:t>Inglese</a:t>
            </a:r>
            <a:r>
              <a:rPr lang="it-IT" sz="4000" dirty="0" smtClean="0">
                <a:solidFill>
                  <a:prstClr val="white"/>
                </a:solidFill>
                <a:latin typeface="Calibri Light" panose="020F0302020204030204"/>
              </a:rPr>
              <a:t>: ridotto </a:t>
            </a:r>
            <a:r>
              <a:rPr lang="it-IT" sz="4000" dirty="0">
                <a:solidFill>
                  <a:prstClr val="white"/>
                </a:solidFill>
                <a:latin typeface="Calibri Light" panose="020F0302020204030204"/>
              </a:rPr>
              <a:t>da 12 a 9 </a:t>
            </a:r>
            <a:r>
              <a:rPr lang="it-IT" sz="4000" dirty="0" smtClean="0">
                <a:solidFill>
                  <a:prstClr val="white"/>
                </a:solidFill>
                <a:latin typeface="Calibri Light" panose="020F0302020204030204"/>
              </a:rPr>
              <a:t>CFU</a:t>
            </a:r>
          </a:p>
          <a:p>
            <a:pPr lvl="0" defTabSz="1828800"/>
            <a:r>
              <a:rPr lang="it-IT" sz="4000" dirty="0" smtClean="0">
                <a:solidFill>
                  <a:prstClr val="white"/>
                </a:solidFill>
                <a:latin typeface="Calibri Light" panose="020F0302020204030204"/>
              </a:rPr>
              <a:t>-Introdotti gli </a:t>
            </a:r>
            <a:r>
              <a:rPr lang="it-IT" sz="4000" u="sng" dirty="0" smtClean="0">
                <a:solidFill>
                  <a:prstClr val="white"/>
                </a:solidFill>
                <a:latin typeface="Calibri Light" panose="020F0302020204030204"/>
              </a:rPr>
              <a:t>Obblighi Formativi Aggiuntivi (OFA) </a:t>
            </a:r>
            <a:r>
              <a:rPr lang="it-IT" sz="4000" dirty="0" smtClean="0">
                <a:solidFill>
                  <a:prstClr val="white"/>
                </a:solidFill>
                <a:latin typeface="Calibri Light" panose="020F0302020204030204"/>
              </a:rPr>
              <a:t>di Inglese, Fisica, Chimica, Biologia</a:t>
            </a:r>
          </a:p>
          <a:p>
            <a:pPr lvl="0" defTabSz="1828800"/>
            <a:r>
              <a:rPr lang="it-IT" sz="4000" dirty="0" smtClean="0">
                <a:solidFill>
                  <a:prstClr val="white"/>
                </a:solidFill>
                <a:latin typeface="Calibri Light" panose="020F0302020204030204"/>
              </a:rPr>
              <a:t>-</a:t>
            </a:r>
            <a:r>
              <a:rPr lang="it-IT" sz="4000" u="sng" dirty="0" smtClean="0">
                <a:solidFill>
                  <a:prstClr val="white"/>
                </a:solidFill>
                <a:latin typeface="Calibri Light" panose="020F0302020204030204"/>
              </a:rPr>
              <a:t>Metodologia Medico-Scientifica di Base</a:t>
            </a:r>
            <a:r>
              <a:rPr lang="it-IT" sz="4000" dirty="0" smtClean="0">
                <a:solidFill>
                  <a:prstClr val="white"/>
                </a:solidFill>
                <a:latin typeface="Calibri Light" panose="020F0302020204030204"/>
              </a:rPr>
              <a:t>: razionalizzato </a:t>
            </a:r>
            <a:r>
              <a:rPr lang="it-IT" sz="4000" dirty="0">
                <a:solidFill>
                  <a:prstClr val="white"/>
                </a:solidFill>
                <a:latin typeface="Calibri Light" panose="020F0302020204030204"/>
              </a:rPr>
              <a:t>sui due semestri del secondo </a:t>
            </a:r>
            <a:r>
              <a:rPr lang="it-IT" sz="4000" dirty="0" smtClean="0">
                <a:solidFill>
                  <a:prstClr val="white"/>
                </a:solidFill>
                <a:latin typeface="Calibri Light" panose="020F0302020204030204"/>
              </a:rPr>
              <a:t>anno</a:t>
            </a:r>
          </a:p>
          <a:p>
            <a:pPr lvl="0" defTabSz="1828800"/>
            <a:endParaRPr lang="it-IT" sz="4000" dirty="0">
              <a:solidFill>
                <a:prstClr val="white"/>
              </a:solidFill>
              <a:latin typeface="Calibri Light" panose="020F0302020204030204"/>
            </a:endParaRPr>
          </a:p>
          <a:p>
            <a:pPr lvl="0" defTabSz="1828800"/>
            <a:r>
              <a:rPr lang="it-IT" sz="4000" dirty="0" smtClean="0">
                <a:solidFill>
                  <a:prstClr val="white"/>
                </a:solidFill>
                <a:latin typeface="Calibri Light" panose="020F0302020204030204"/>
              </a:rPr>
              <a:t>ecc.</a:t>
            </a:r>
            <a:endParaRPr lang="en-US" sz="4000" dirty="0" smtClean="0">
              <a:solidFill>
                <a:prstClr val="white"/>
              </a:solidFill>
              <a:latin typeface="Calibri Light" panose="020F030202020403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01799" y="44528"/>
            <a:ext cx="3889513" cy="5060872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5486400" y="6791535"/>
            <a:ext cx="12649200" cy="230832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 defTabSz="1828800"/>
            <a:r>
              <a:rPr lang="en-US" sz="7200" dirty="0" err="1" smtClean="0">
                <a:solidFill>
                  <a:prstClr val="white"/>
                </a:solidFill>
                <a:latin typeface="Calibri Light" panose="020F0302020204030204"/>
              </a:rPr>
              <a:t>Adeguamento</a:t>
            </a:r>
            <a:r>
              <a:rPr lang="en-US" sz="7200" dirty="0" smtClean="0">
                <a:solidFill>
                  <a:prstClr val="white"/>
                </a:solidFill>
                <a:latin typeface="Calibri Light" panose="020F0302020204030204"/>
              </a:rPr>
              <a:t> a </a:t>
            </a:r>
            <a:r>
              <a:rPr lang="en-US" sz="7200" dirty="0" err="1" smtClean="0">
                <a:solidFill>
                  <a:prstClr val="white"/>
                </a:solidFill>
                <a:latin typeface="Calibri Light" panose="020F0302020204030204"/>
              </a:rPr>
              <a:t>norme</a:t>
            </a:r>
            <a:r>
              <a:rPr lang="en-US" sz="72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7200" dirty="0" err="1" smtClean="0">
                <a:solidFill>
                  <a:prstClr val="white"/>
                </a:solidFill>
                <a:latin typeface="Calibri Light" panose="020F0302020204030204"/>
              </a:rPr>
              <a:t>europee</a:t>
            </a:r>
            <a:r>
              <a:rPr lang="en-US" sz="7200" dirty="0" smtClean="0">
                <a:solidFill>
                  <a:prstClr val="white"/>
                </a:solidFill>
                <a:latin typeface="Calibri Light" panose="020F0302020204030204"/>
              </a:rPr>
              <a:t> (</a:t>
            </a:r>
            <a:r>
              <a:rPr lang="en-US" sz="7200" dirty="0" err="1" smtClean="0">
                <a:solidFill>
                  <a:prstClr val="white"/>
                </a:solidFill>
                <a:latin typeface="Calibri Light" panose="020F0302020204030204"/>
              </a:rPr>
              <a:t>aumentato</a:t>
            </a:r>
            <a:r>
              <a:rPr lang="en-US" sz="72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7200" dirty="0" err="1" smtClean="0">
                <a:solidFill>
                  <a:prstClr val="white"/>
                </a:solidFill>
                <a:latin typeface="Calibri Light" panose="020F0302020204030204"/>
              </a:rPr>
              <a:t>il</a:t>
            </a:r>
            <a:r>
              <a:rPr lang="en-US" sz="72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7200" dirty="0" err="1" smtClean="0">
                <a:solidFill>
                  <a:prstClr val="white"/>
                </a:solidFill>
                <a:latin typeface="Calibri Light" panose="020F0302020204030204"/>
              </a:rPr>
              <a:t>rapporto</a:t>
            </a:r>
            <a:r>
              <a:rPr lang="en-US" sz="7200" dirty="0" smtClean="0">
                <a:solidFill>
                  <a:prstClr val="white"/>
                </a:solidFill>
                <a:latin typeface="Calibri Light" panose="020F0302020204030204"/>
              </a:rPr>
              <a:t> ore/CFU)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5624804" y="9502676"/>
            <a:ext cx="12649200" cy="230832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 defTabSz="1828800"/>
            <a:r>
              <a:rPr lang="en-US" sz="7200" dirty="0" err="1" smtClean="0">
                <a:solidFill>
                  <a:prstClr val="white"/>
                </a:solidFill>
                <a:latin typeface="Calibri Light" panose="020F0302020204030204"/>
              </a:rPr>
              <a:t>Aumento</a:t>
            </a:r>
            <a:r>
              <a:rPr lang="en-US" sz="72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7200" dirty="0" err="1" smtClean="0">
                <a:solidFill>
                  <a:prstClr val="white"/>
                </a:solidFill>
                <a:latin typeface="Calibri Light" panose="020F0302020204030204"/>
              </a:rPr>
              <a:t>offerta</a:t>
            </a:r>
            <a:r>
              <a:rPr lang="en-US" sz="7200" dirty="0" smtClean="0">
                <a:solidFill>
                  <a:prstClr val="white"/>
                </a:solidFill>
                <a:latin typeface="Calibri Light" panose="020F0302020204030204"/>
              </a:rPr>
              <a:t> formative (da 145 a 180 </a:t>
            </a:r>
            <a:r>
              <a:rPr lang="en-US" sz="7200" dirty="0" err="1" smtClean="0">
                <a:solidFill>
                  <a:prstClr val="white"/>
                </a:solidFill>
                <a:latin typeface="Calibri Light" panose="020F0302020204030204"/>
              </a:rPr>
              <a:t>posti</a:t>
            </a:r>
            <a:r>
              <a:rPr lang="en-US" sz="7200" dirty="0" smtClean="0">
                <a:solidFill>
                  <a:prstClr val="white"/>
                </a:solidFill>
                <a:latin typeface="Calibri Light" panose="020F0302020204030204"/>
              </a:rPr>
              <a:t>)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219200" y="3905071"/>
            <a:ext cx="12649200" cy="120032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 defTabSz="1828800"/>
            <a:r>
              <a:rPr lang="en-US" sz="7200" dirty="0" err="1" smtClean="0">
                <a:solidFill>
                  <a:prstClr val="white"/>
                </a:solidFill>
                <a:latin typeface="Calibri Light" panose="020F0302020204030204"/>
              </a:rPr>
              <a:t>Dalla</a:t>
            </a:r>
            <a:r>
              <a:rPr lang="en-US" sz="72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7200" dirty="0" err="1" smtClean="0">
                <a:solidFill>
                  <a:prstClr val="white"/>
                </a:solidFill>
                <a:latin typeface="Calibri Light" panose="020F0302020204030204"/>
              </a:rPr>
              <a:t>coorte</a:t>
            </a:r>
            <a:r>
              <a:rPr lang="en-US" sz="7200" dirty="0" smtClean="0">
                <a:solidFill>
                  <a:prstClr val="white"/>
                </a:solidFill>
                <a:latin typeface="Calibri Light" panose="020F0302020204030204"/>
              </a:rPr>
              <a:t> 2020-2021:</a:t>
            </a:r>
          </a:p>
        </p:txBody>
      </p:sp>
    </p:spTree>
    <p:extLst>
      <p:ext uri="{BB962C8B-B14F-4D97-AF65-F5344CB8AC3E}">
        <p14:creationId xmlns:p14="http://schemas.microsoft.com/office/powerpoint/2010/main" val="352410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01799" y="44528"/>
            <a:ext cx="3889513" cy="5060872"/>
          </a:xfrm>
          <a:prstGeom prst="rect">
            <a:avLst/>
          </a:prstGeom>
        </p:spPr>
      </p:pic>
      <p:sp>
        <p:nvSpPr>
          <p:cNvPr id="14" name="CasellaDiTesto 13"/>
          <p:cNvSpPr txBox="1"/>
          <p:nvPr/>
        </p:nvSpPr>
        <p:spPr>
          <a:xfrm>
            <a:off x="748145" y="609600"/>
            <a:ext cx="13106400" cy="797141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 defTabSz="1828800"/>
            <a:r>
              <a:rPr lang="en-US" sz="7200" b="1" dirty="0" err="1" smtClean="0">
                <a:solidFill>
                  <a:prstClr val="white"/>
                </a:solidFill>
                <a:latin typeface="Calibri Light" panose="020F0302020204030204"/>
              </a:rPr>
              <a:t>Riorganizzazione</a:t>
            </a:r>
            <a:r>
              <a:rPr lang="en-US" sz="7200" b="1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7200" b="1" dirty="0" err="1" smtClean="0">
                <a:solidFill>
                  <a:prstClr val="white"/>
                </a:solidFill>
                <a:latin typeface="Calibri Light" panose="020F0302020204030204"/>
              </a:rPr>
              <a:t>tirocini</a:t>
            </a:r>
            <a:r>
              <a:rPr lang="en-US" sz="7200" b="1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7200" b="1" dirty="0" err="1" smtClean="0">
                <a:solidFill>
                  <a:prstClr val="white"/>
                </a:solidFill>
                <a:latin typeface="Calibri Light" panose="020F0302020204030204"/>
              </a:rPr>
              <a:t>curriculari</a:t>
            </a:r>
            <a:endParaRPr lang="en-US" sz="7200" b="1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lvl="0" defTabSz="1828800"/>
            <a:r>
              <a:rPr lang="en-US" sz="4000" b="1" dirty="0">
                <a:solidFill>
                  <a:srgbClr val="FFFF00"/>
                </a:solidFill>
                <a:latin typeface="Calibri Light" panose="020F0302020204030204"/>
              </a:rPr>
              <a:t>Sulla base di input da </a:t>
            </a:r>
            <a:r>
              <a:rPr lang="en-US" sz="4000" b="1" dirty="0" err="1">
                <a:solidFill>
                  <a:srgbClr val="FFFF00"/>
                </a:solidFill>
                <a:latin typeface="Calibri Light" panose="020F0302020204030204"/>
              </a:rPr>
              <a:t>studenti</a:t>
            </a:r>
            <a:r>
              <a:rPr lang="en-US" sz="4000" b="1" dirty="0">
                <a:solidFill>
                  <a:srgbClr val="FFFF00"/>
                </a:solidFill>
                <a:latin typeface="Calibri Light" panose="020F0302020204030204"/>
              </a:rPr>
              <a:t>, </a:t>
            </a:r>
            <a:r>
              <a:rPr lang="en-US" sz="4000" b="1" dirty="0" err="1">
                <a:solidFill>
                  <a:srgbClr val="FFFF00"/>
                </a:solidFill>
                <a:latin typeface="Calibri Light" panose="020F0302020204030204"/>
              </a:rPr>
              <a:t>docenti</a:t>
            </a:r>
            <a:r>
              <a:rPr lang="en-US" sz="4000" b="1" dirty="0">
                <a:solidFill>
                  <a:srgbClr val="FFFF00"/>
                </a:solidFill>
                <a:latin typeface="Calibri Light" panose="020F0302020204030204"/>
              </a:rPr>
              <a:t>, </a:t>
            </a:r>
            <a:r>
              <a:rPr lang="en-US" sz="4000" b="1" dirty="0" err="1">
                <a:solidFill>
                  <a:srgbClr val="FFFF00"/>
                </a:solidFill>
                <a:latin typeface="Calibri Light" panose="020F0302020204030204"/>
              </a:rPr>
              <a:t>parti</a:t>
            </a:r>
            <a:r>
              <a:rPr lang="en-US" sz="4000" b="1" dirty="0">
                <a:solidFill>
                  <a:srgbClr val="FFFF00"/>
                </a:solidFill>
                <a:latin typeface="Calibri Light" panose="020F0302020204030204"/>
              </a:rPr>
              <a:t> </a:t>
            </a:r>
            <a:r>
              <a:rPr lang="en-US" sz="4000" b="1" dirty="0" err="1" smtClean="0">
                <a:solidFill>
                  <a:srgbClr val="FFFF00"/>
                </a:solidFill>
                <a:latin typeface="Calibri Light" panose="020F0302020204030204"/>
              </a:rPr>
              <a:t>interessate</a:t>
            </a:r>
            <a:r>
              <a:rPr lang="en-US" sz="4000" b="1" dirty="0" smtClean="0">
                <a:solidFill>
                  <a:srgbClr val="FFFF00"/>
                </a:solidFill>
                <a:latin typeface="Calibri Light" panose="020F0302020204030204"/>
              </a:rPr>
              <a:t>:</a:t>
            </a:r>
            <a:endParaRPr lang="en-US" sz="4000" b="1" dirty="0">
              <a:solidFill>
                <a:srgbClr val="FFFF00"/>
              </a:solidFill>
              <a:latin typeface="Calibri Light" panose="020F0302020204030204"/>
            </a:endParaRPr>
          </a:p>
          <a:p>
            <a:pPr defTabSz="1828800"/>
            <a:endParaRPr lang="en-US" sz="4000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marL="571500" indent="-571500" defTabSz="1828800">
              <a:buFontTx/>
              <a:buChar char="-"/>
            </a:pPr>
            <a:r>
              <a:rPr lang="it-IT" sz="4000" dirty="0">
                <a:solidFill>
                  <a:prstClr val="white"/>
                </a:solidFill>
                <a:latin typeface="Calibri Light" panose="020F0302020204030204"/>
              </a:rPr>
              <a:t>E</a:t>
            </a:r>
            <a:r>
              <a:rPr lang="it-IT" sz="4000" dirty="0" smtClean="0">
                <a:solidFill>
                  <a:prstClr val="white"/>
                </a:solidFill>
                <a:latin typeface="Calibri Light" panose="020F0302020204030204"/>
              </a:rPr>
              <a:t>laborato </a:t>
            </a:r>
            <a:r>
              <a:rPr lang="it-IT" sz="4000" dirty="0">
                <a:solidFill>
                  <a:prstClr val="white"/>
                </a:solidFill>
                <a:latin typeface="Calibri Light" panose="020F0302020204030204"/>
              </a:rPr>
              <a:t>un </a:t>
            </a:r>
            <a:r>
              <a:rPr lang="it-IT" sz="4000" b="1" dirty="0">
                <a:solidFill>
                  <a:prstClr val="white"/>
                </a:solidFill>
                <a:latin typeface="Calibri Light" panose="020F0302020204030204"/>
              </a:rPr>
              <a:t>nuovo </a:t>
            </a:r>
            <a:r>
              <a:rPr lang="it-IT" sz="4000" b="1" dirty="0" smtClean="0">
                <a:solidFill>
                  <a:prstClr val="white"/>
                </a:solidFill>
                <a:latin typeface="Calibri Light" panose="020F0302020204030204"/>
              </a:rPr>
              <a:t>libretto </a:t>
            </a:r>
            <a:r>
              <a:rPr lang="it-IT" sz="4000" dirty="0" smtClean="0">
                <a:solidFill>
                  <a:prstClr val="white"/>
                </a:solidFill>
                <a:latin typeface="Calibri Light" panose="020F0302020204030204"/>
              </a:rPr>
              <a:t>(2017) basato </a:t>
            </a:r>
            <a:r>
              <a:rPr lang="it-IT" sz="4000" dirty="0">
                <a:solidFill>
                  <a:prstClr val="white"/>
                </a:solidFill>
                <a:latin typeface="Calibri Light" panose="020F0302020204030204"/>
              </a:rPr>
              <a:t>sul core curriculum </a:t>
            </a:r>
            <a:r>
              <a:rPr lang="it-IT" sz="4000" dirty="0" smtClean="0">
                <a:solidFill>
                  <a:prstClr val="white"/>
                </a:solidFill>
                <a:latin typeface="Calibri Light" panose="020F0302020204030204"/>
              </a:rPr>
              <a:t>della </a:t>
            </a:r>
            <a:r>
              <a:rPr lang="it-IT" sz="4000" dirty="0">
                <a:solidFill>
                  <a:prstClr val="white"/>
                </a:solidFill>
                <a:latin typeface="Calibri Light" panose="020F0302020204030204"/>
              </a:rPr>
              <a:t>Conferenza nazionale dei Presidenti di </a:t>
            </a:r>
            <a:r>
              <a:rPr lang="it-IT" sz="4000" dirty="0" smtClean="0">
                <a:solidFill>
                  <a:prstClr val="white"/>
                </a:solidFill>
                <a:latin typeface="Calibri Light" panose="020F0302020204030204"/>
              </a:rPr>
              <a:t>Medicina</a:t>
            </a:r>
          </a:p>
          <a:p>
            <a:pPr marL="571500" indent="-571500" defTabSz="1828800">
              <a:buFontTx/>
              <a:buChar char="-"/>
            </a:pPr>
            <a:r>
              <a:rPr lang="it-IT" sz="4000" dirty="0" smtClean="0">
                <a:solidFill>
                  <a:prstClr val="white"/>
                </a:solidFill>
                <a:latin typeface="Calibri Light" panose="020F0302020204030204"/>
              </a:rPr>
              <a:t>Attivata </a:t>
            </a:r>
            <a:r>
              <a:rPr lang="it-IT" sz="4000" dirty="0">
                <a:solidFill>
                  <a:prstClr val="white"/>
                </a:solidFill>
                <a:latin typeface="Calibri Light" panose="020F0302020204030204"/>
              </a:rPr>
              <a:t>la raccolta delle opinioni degli </a:t>
            </a:r>
            <a:r>
              <a:rPr lang="it-IT" sz="4000" dirty="0" smtClean="0">
                <a:solidFill>
                  <a:prstClr val="white"/>
                </a:solidFill>
                <a:latin typeface="Calibri Light" panose="020F0302020204030204"/>
              </a:rPr>
              <a:t>studenti </a:t>
            </a:r>
            <a:r>
              <a:rPr lang="it-IT" sz="4000" b="1" dirty="0" smtClean="0">
                <a:solidFill>
                  <a:prstClr val="white"/>
                </a:solidFill>
                <a:latin typeface="Calibri Light" panose="020F0302020204030204"/>
              </a:rPr>
              <a:t>(OPIS) specifica per i tirocini</a:t>
            </a:r>
          </a:p>
          <a:p>
            <a:pPr marL="571500" indent="-571500" defTabSz="1828800">
              <a:buFontTx/>
              <a:buChar char="-"/>
            </a:pPr>
            <a:r>
              <a:rPr lang="it-IT" sz="4000" dirty="0" smtClean="0">
                <a:solidFill>
                  <a:prstClr val="white"/>
                </a:solidFill>
                <a:latin typeface="Calibri Light" panose="020F0302020204030204"/>
              </a:rPr>
              <a:t>Ripetuti incontri con docenti e tutor per </a:t>
            </a:r>
            <a:r>
              <a:rPr lang="it-IT" sz="4000" b="1" dirty="0" smtClean="0">
                <a:solidFill>
                  <a:prstClr val="white"/>
                </a:solidFill>
                <a:latin typeface="Calibri Light" panose="020F0302020204030204"/>
              </a:rPr>
              <a:t>risolvere le criticità </a:t>
            </a:r>
            <a:r>
              <a:rPr lang="it-IT" sz="4000" dirty="0" smtClean="0">
                <a:solidFill>
                  <a:prstClr val="white"/>
                </a:solidFill>
                <a:latin typeface="Calibri Light" panose="020F0302020204030204"/>
              </a:rPr>
              <a:t>emerse dalle OPIS e migliorare i tirocini</a:t>
            </a:r>
          </a:p>
          <a:p>
            <a:pPr marL="571500" indent="-571500" defTabSz="1828800">
              <a:buFontTx/>
              <a:buChar char="-"/>
            </a:pPr>
            <a:r>
              <a:rPr lang="it-IT" sz="4000" dirty="0" smtClean="0">
                <a:solidFill>
                  <a:prstClr val="white"/>
                </a:solidFill>
                <a:latin typeface="Calibri Light" panose="020F0302020204030204"/>
              </a:rPr>
              <a:t>Aggiunte </a:t>
            </a:r>
            <a:r>
              <a:rPr lang="it-IT" sz="4000" b="1" dirty="0">
                <a:solidFill>
                  <a:prstClr val="white"/>
                </a:solidFill>
                <a:latin typeface="Calibri Light" panose="020F0302020204030204"/>
              </a:rPr>
              <a:t>altre strutture/reparti </a:t>
            </a:r>
            <a:r>
              <a:rPr lang="it-IT" sz="4000" dirty="0">
                <a:solidFill>
                  <a:prstClr val="white"/>
                </a:solidFill>
                <a:latin typeface="Calibri Light" panose="020F0302020204030204"/>
              </a:rPr>
              <a:t>che accolgono i nostri </a:t>
            </a:r>
            <a:r>
              <a:rPr lang="it-IT" sz="4000" dirty="0" smtClean="0">
                <a:solidFill>
                  <a:prstClr val="white"/>
                </a:solidFill>
                <a:latin typeface="Calibri Light" panose="020F0302020204030204"/>
              </a:rPr>
              <a:t>studenti</a:t>
            </a:r>
            <a:endParaRPr lang="en-US" sz="4000" dirty="0" smtClean="0">
              <a:solidFill>
                <a:prstClr val="white"/>
              </a:solidFill>
              <a:latin typeface="Calibri Light" panose="020F0302020204030204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731039" y="8763000"/>
            <a:ext cx="13123506" cy="381642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 defTabSz="1828800"/>
            <a:r>
              <a:rPr lang="en-US" sz="6600" dirty="0" smtClean="0">
                <a:solidFill>
                  <a:prstClr val="white"/>
                </a:solidFill>
                <a:latin typeface="Calibri Light" panose="020F0302020204030204"/>
              </a:rPr>
              <a:t>In </a:t>
            </a:r>
            <a:r>
              <a:rPr lang="en-US" sz="6600" dirty="0" err="1" smtClean="0">
                <a:solidFill>
                  <a:prstClr val="white"/>
                </a:solidFill>
                <a:latin typeface="Calibri Light" panose="020F0302020204030204"/>
              </a:rPr>
              <a:t>particolare</a:t>
            </a:r>
            <a:r>
              <a:rPr lang="en-US" sz="6600" dirty="0" smtClean="0">
                <a:solidFill>
                  <a:prstClr val="white"/>
                </a:solidFill>
                <a:latin typeface="Calibri Light" panose="020F0302020204030204"/>
              </a:rPr>
              <a:t>: </a:t>
            </a:r>
            <a:r>
              <a:rPr lang="en-US" sz="6600" dirty="0" err="1" smtClean="0">
                <a:solidFill>
                  <a:prstClr val="white"/>
                </a:solidFill>
                <a:latin typeface="Calibri Light" panose="020F0302020204030204"/>
              </a:rPr>
              <a:t>Inaugurazione</a:t>
            </a:r>
            <a:r>
              <a:rPr lang="en-US" sz="66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6600" dirty="0" err="1" smtClean="0">
                <a:solidFill>
                  <a:prstClr val="white"/>
                </a:solidFill>
                <a:latin typeface="Calibri Light" panose="020F0302020204030204"/>
              </a:rPr>
              <a:t>FASiM</a:t>
            </a:r>
            <a:endParaRPr lang="en-US" sz="6600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algn="r" defTabSz="1828800"/>
            <a:r>
              <a:rPr lang="en-US" sz="4400" dirty="0" smtClean="0">
                <a:solidFill>
                  <a:prstClr val="white"/>
                </a:solidFill>
                <a:latin typeface="Calibri Light" panose="020F0302020204030204"/>
              </a:rPr>
              <a:t>Centro di </a:t>
            </a:r>
            <a:r>
              <a:rPr lang="en-US" sz="4400" dirty="0" err="1" smtClean="0">
                <a:solidFill>
                  <a:prstClr val="white"/>
                </a:solidFill>
                <a:latin typeface="Calibri Light" panose="020F0302020204030204"/>
              </a:rPr>
              <a:t>Formazione</a:t>
            </a:r>
            <a:r>
              <a:rPr lang="en-US" sz="44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400" dirty="0" err="1">
                <a:solidFill>
                  <a:prstClr val="white"/>
                </a:solidFill>
                <a:latin typeface="Calibri Light" panose="020F0302020204030204"/>
              </a:rPr>
              <a:t>A</a:t>
            </a:r>
            <a:r>
              <a:rPr lang="en-US" sz="4400" dirty="0" err="1" smtClean="0">
                <a:solidFill>
                  <a:prstClr val="white"/>
                </a:solidFill>
                <a:latin typeface="Calibri Light" panose="020F0302020204030204"/>
              </a:rPr>
              <a:t>vanzata</a:t>
            </a:r>
            <a:r>
              <a:rPr lang="en-US" sz="4400" dirty="0" smtClean="0">
                <a:solidFill>
                  <a:prstClr val="white"/>
                </a:solidFill>
                <a:latin typeface="Calibri Light" panose="020F0302020204030204"/>
              </a:rPr>
              <a:t> e </a:t>
            </a:r>
            <a:r>
              <a:rPr lang="en-US" sz="4400" dirty="0" err="1">
                <a:solidFill>
                  <a:prstClr val="white"/>
                </a:solidFill>
                <a:latin typeface="Calibri Light" panose="020F0302020204030204"/>
              </a:rPr>
              <a:t>S</a:t>
            </a:r>
            <a:r>
              <a:rPr lang="en-US" sz="4400" dirty="0" err="1" smtClean="0">
                <a:solidFill>
                  <a:prstClr val="white"/>
                </a:solidFill>
                <a:latin typeface="Calibri Light" panose="020F0302020204030204"/>
              </a:rPr>
              <a:t>imulazione</a:t>
            </a:r>
            <a:r>
              <a:rPr lang="en-US" sz="4400" dirty="0" smtClean="0">
                <a:solidFill>
                  <a:prstClr val="white"/>
                </a:solidFill>
                <a:latin typeface="Calibri Light" panose="020F0302020204030204"/>
              </a:rPr>
              <a:t> in </a:t>
            </a:r>
            <a:r>
              <a:rPr lang="en-US" sz="4400" dirty="0" err="1" smtClean="0">
                <a:solidFill>
                  <a:prstClr val="white"/>
                </a:solidFill>
                <a:latin typeface="Calibri Light" panose="020F0302020204030204"/>
              </a:rPr>
              <a:t>Medicina</a:t>
            </a:r>
            <a:endParaRPr lang="en-US" sz="4400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algn="r" defTabSz="1828800"/>
            <a:endParaRPr lang="en-US" sz="4400" dirty="0">
              <a:solidFill>
                <a:prstClr val="white"/>
              </a:solidFill>
              <a:latin typeface="Calibri Light" panose="020F0302020204030204"/>
            </a:endParaRPr>
          </a:p>
          <a:p>
            <a:pPr algn="r" defTabSz="1828800"/>
            <a:r>
              <a:rPr lang="it-IT" sz="4000" dirty="0">
                <a:solidFill>
                  <a:prstClr val="white"/>
                </a:solidFill>
                <a:latin typeface="Calibri Light" panose="020F0302020204030204"/>
              </a:rPr>
              <a:t>attivati anche i questionari di raccolta delle opinioni degli studenti sulle attività svolte presso il Centro</a:t>
            </a:r>
            <a:endParaRPr lang="en-US" sz="4000" dirty="0">
              <a:solidFill>
                <a:prstClr val="white"/>
              </a:solidFill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3528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01799" y="44528"/>
            <a:ext cx="3889513" cy="5060872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533400" y="1066800"/>
            <a:ext cx="13258799" cy="1104917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 defTabSz="1828800"/>
            <a:r>
              <a:rPr lang="en-US" sz="7200" dirty="0" smtClean="0">
                <a:solidFill>
                  <a:prstClr val="white"/>
                </a:solidFill>
                <a:latin typeface="Calibri Light" panose="020F0302020204030204"/>
              </a:rPr>
              <a:t>DM 58/2018 </a:t>
            </a:r>
            <a:r>
              <a:rPr lang="en-US" sz="7200" dirty="0" err="1" smtClean="0">
                <a:solidFill>
                  <a:prstClr val="white"/>
                </a:solidFill>
                <a:latin typeface="Calibri Light" panose="020F0302020204030204"/>
              </a:rPr>
              <a:t>Tirocini</a:t>
            </a:r>
            <a:r>
              <a:rPr lang="en-US" sz="72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7200" dirty="0" err="1" smtClean="0">
                <a:solidFill>
                  <a:prstClr val="white"/>
                </a:solidFill>
                <a:latin typeface="Calibri Light" panose="020F0302020204030204"/>
              </a:rPr>
              <a:t>abilitanti</a:t>
            </a:r>
            <a:endParaRPr lang="en-US" sz="7200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defTabSz="1828800"/>
            <a:endParaRPr lang="en-US" sz="4000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defTabSz="1828800"/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Riorganizzazione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della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didattica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del V e VI anno</a:t>
            </a:r>
          </a:p>
          <a:p>
            <a:pPr defTabSz="1828800"/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Incontri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con 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gli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Ordini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e le </a:t>
            </a:r>
            <a:r>
              <a:rPr lang="en-US" sz="4000" dirty="0" err="1">
                <a:solidFill>
                  <a:prstClr val="white"/>
                </a:solidFill>
                <a:latin typeface="Calibri Light" panose="020F0302020204030204"/>
              </a:rPr>
              <a:t>A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ziende</a:t>
            </a:r>
            <a:endParaRPr lang="en-US" sz="4000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defTabSz="1828800"/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Incontri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di 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sensibilizzazione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e 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corsi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di 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formazione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per 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medici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(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soprattutto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MMG)</a:t>
            </a:r>
          </a:p>
          <a:p>
            <a:pPr defTabSz="1828800"/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Identificazione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tutor</a:t>
            </a:r>
          </a:p>
          <a:p>
            <a:pPr defTabSz="1828800"/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Collaborazione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con 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gli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studenti</a:t>
            </a:r>
            <a:endParaRPr lang="en-US" sz="4000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defTabSz="1828800"/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Abbinamenti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1:1 tutor/student</a:t>
            </a:r>
          </a:p>
          <a:p>
            <a:pPr defTabSz="1828800"/>
            <a:endParaRPr lang="en-US" sz="4000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defTabSz="1828800"/>
            <a:r>
              <a:rPr lang="en-US" sz="4000" b="1" dirty="0" smtClean="0">
                <a:solidFill>
                  <a:prstClr val="white"/>
                </a:solidFill>
                <a:latin typeface="Calibri Light" panose="020F0302020204030204"/>
              </a:rPr>
              <a:t>Libretto </a:t>
            </a:r>
            <a:r>
              <a:rPr lang="en-US" sz="4000" b="1" dirty="0" err="1" smtClean="0">
                <a:solidFill>
                  <a:prstClr val="white"/>
                </a:solidFill>
                <a:latin typeface="Calibri Light" panose="020F0302020204030204"/>
              </a:rPr>
              <a:t>elettronico</a:t>
            </a:r>
            <a:endParaRPr lang="en-US" sz="4000" b="1" dirty="0" smtClean="0">
              <a:solidFill>
                <a:prstClr val="white"/>
              </a:solidFill>
              <a:latin typeface="Calibri Light" panose="020F0302020204030204"/>
            </a:endParaRPr>
          </a:p>
          <a:p>
            <a:pPr defTabSz="1828800"/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Ecc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. 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Ecc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. …</a:t>
            </a:r>
          </a:p>
          <a:p>
            <a:pPr defTabSz="1828800"/>
            <a:endParaRPr lang="en-US" sz="4000" dirty="0">
              <a:solidFill>
                <a:prstClr val="white"/>
              </a:solidFill>
              <a:latin typeface="Calibri Light" panose="020F0302020204030204"/>
            </a:endParaRPr>
          </a:p>
          <a:p>
            <a:pPr defTabSz="1828800"/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Percorso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che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000" dirty="0" err="1" smtClean="0">
                <a:solidFill>
                  <a:prstClr val="white"/>
                </a:solidFill>
                <a:latin typeface="Calibri Light" panose="020F0302020204030204"/>
              </a:rPr>
              <a:t>si</a:t>
            </a:r>
            <a:r>
              <a:rPr lang="en-US" sz="4000" dirty="0" smtClean="0">
                <a:solidFill>
                  <a:prstClr val="white"/>
                </a:solidFill>
                <a:latin typeface="Calibri Light" panose="020F0302020204030204"/>
              </a:rPr>
              <a:t> conclude con</a:t>
            </a:r>
          </a:p>
          <a:p>
            <a:pPr defTabSz="1828800"/>
            <a:r>
              <a:rPr lang="en-US" sz="7200" dirty="0" err="1" smtClean="0">
                <a:solidFill>
                  <a:prstClr val="white"/>
                </a:solidFill>
                <a:latin typeface="Calibri Light" panose="020F0302020204030204"/>
              </a:rPr>
              <a:t>Laurea</a:t>
            </a:r>
            <a:r>
              <a:rPr lang="en-US" sz="72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7200" dirty="0" err="1" smtClean="0">
                <a:solidFill>
                  <a:prstClr val="white"/>
                </a:solidFill>
                <a:latin typeface="Calibri Light" panose="020F0302020204030204"/>
              </a:rPr>
              <a:t>abilitante</a:t>
            </a:r>
            <a:r>
              <a:rPr lang="en-US" sz="72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800" dirty="0" smtClean="0">
                <a:solidFill>
                  <a:prstClr val="white"/>
                </a:solidFill>
                <a:latin typeface="Calibri Light" panose="020F0302020204030204"/>
              </a:rPr>
              <a:t>(dal 2020)</a:t>
            </a:r>
          </a:p>
          <a:p>
            <a:pPr defTabSz="1828800"/>
            <a:r>
              <a:rPr lang="en-US" sz="4800" dirty="0" smtClean="0">
                <a:solidFill>
                  <a:prstClr val="white"/>
                </a:solidFill>
                <a:latin typeface="Calibri Light" panose="020F0302020204030204"/>
              </a:rPr>
              <a:t>Con </a:t>
            </a:r>
            <a:r>
              <a:rPr lang="en-US" sz="4800" dirty="0" err="1" smtClean="0">
                <a:solidFill>
                  <a:prstClr val="white"/>
                </a:solidFill>
                <a:latin typeface="Calibri Light" panose="020F0302020204030204"/>
              </a:rPr>
              <a:t>notevoli</a:t>
            </a:r>
            <a:r>
              <a:rPr lang="en-US" sz="48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800" dirty="0" err="1" smtClean="0">
                <a:solidFill>
                  <a:prstClr val="white"/>
                </a:solidFill>
                <a:latin typeface="Calibri Light" panose="020F0302020204030204"/>
              </a:rPr>
              <a:t>vantaggi</a:t>
            </a:r>
            <a:r>
              <a:rPr lang="en-US" sz="4800" dirty="0" smtClean="0">
                <a:solidFill>
                  <a:prstClr val="white"/>
                </a:solidFill>
                <a:latin typeface="Calibri Light" panose="020F0302020204030204"/>
              </a:rPr>
              <a:t> per </a:t>
            </a:r>
            <a:r>
              <a:rPr lang="en-US" sz="4800" dirty="0" err="1" smtClean="0">
                <a:solidFill>
                  <a:prstClr val="white"/>
                </a:solidFill>
                <a:latin typeface="Calibri Light" panose="020F0302020204030204"/>
              </a:rPr>
              <a:t>i</a:t>
            </a:r>
            <a:r>
              <a:rPr lang="en-US" sz="4800" dirty="0" smtClean="0">
                <a:solidFill>
                  <a:prstClr val="white"/>
                </a:solidFill>
                <a:latin typeface="Calibri Light" panose="020F0302020204030204"/>
              </a:rPr>
              <a:t> </a:t>
            </a:r>
            <a:r>
              <a:rPr lang="en-US" sz="4800" dirty="0" err="1" smtClean="0">
                <a:solidFill>
                  <a:prstClr val="white"/>
                </a:solidFill>
                <a:latin typeface="Calibri Light" panose="020F0302020204030204"/>
              </a:rPr>
              <a:t>neolaureati</a:t>
            </a:r>
            <a:endParaRPr lang="en-US" sz="2400" dirty="0">
              <a:solidFill>
                <a:prstClr val="white"/>
              </a:solidFill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2411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660</TotalTime>
  <Words>898</Words>
  <Application>Microsoft Office PowerPoint</Application>
  <PresentationFormat>Personalizzato</PresentationFormat>
  <Paragraphs>139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7" baseType="lpstr">
      <vt:lpstr>Calibri</vt:lpstr>
      <vt:lpstr>Calibri Light</vt:lpstr>
      <vt:lpstr>Office Theme</vt:lpstr>
      <vt:lpstr>Facoltà di Medicina e Chirurgia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Facoltà di Medicina e Chirurgia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LUI</dc:creator>
  <cp:lastModifiedBy>Fausta</cp:lastModifiedBy>
  <cp:revision>73</cp:revision>
  <dcterms:created xsi:type="dcterms:W3CDTF">2022-02-17T12:59:51Z</dcterms:created>
  <dcterms:modified xsi:type="dcterms:W3CDTF">2023-03-09T12:13:40Z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2022-02-17T00:00:00Z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2022-02-17T00:00:00Z</vt:filetime>
  </property>
</Properties>
</file>