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41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94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D141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D141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D141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59433" y="408178"/>
            <a:ext cx="9073133" cy="5067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1" i="0">
                <a:solidFill>
                  <a:srgbClr val="D141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5417" y="152400"/>
            <a:ext cx="10861166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538470">
              <a:lnSpc>
                <a:spcPct val="100000"/>
              </a:lnSpc>
              <a:spcBef>
                <a:spcPts val="105"/>
              </a:spcBef>
            </a:pPr>
            <a:r>
              <a:rPr sz="440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sz="440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</a:t>
            </a:r>
            <a:r>
              <a:rPr sz="4400" spc="-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sz="4400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sz="440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sz="4400" spc="-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sz="440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sz="4400" spc="-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67400" y="992584"/>
            <a:ext cx="5883847" cy="5558573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958975" marR="5080" indent="-1823085">
              <a:lnSpc>
                <a:spcPts val="1610"/>
              </a:lnSpc>
              <a:spcBef>
                <a:spcPts val="465"/>
              </a:spcBef>
            </a:pPr>
            <a:r>
              <a:rPr sz="1650" b="1" dirty="0">
                <a:solidFill>
                  <a:srgbClr val="D14120"/>
                </a:solidFill>
                <a:latin typeface="Arial MT"/>
                <a:cs typeface="Arial MT"/>
              </a:rPr>
              <a:t>Le </a:t>
            </a:r>
            <a:r>
              <a:rPr sz="1650" b="1" spc="-5" dirty="0">
                <a:solidFill>
                  <a:srgbClr val="D14120"/>
                </a:solidFill>
                <a:latin typeface="Arial MT"/>
                <a:cs typeface="Arial MT"/>
              </a:rPr>
              <a:t>Associazioni </a:t>
            </a:r>
            <a:r>
              <a:rPr sz="1650" b="1" dirty="0">
                <a:solidFill>
                  <a:srgbClr val="D14120"/>
                </a:solidFill>
                <a:latin typeface="Arial MT"/>
                <a:cs typeface="Arial MT"/>
              </a:rPr>
              <a:t>di </a:t>
            </a:r>
            <a:r>
              <a:rPr sz="1650" b="1" spc="-5" dirty="0">
                <a:solidFill>
                  <a:srgbClr val="D14120"/>
                </a:solidFill>
                <a:latin typeface="Arial MT"/>
                <a:cs typeface="Arial MT"/>
              </a:rPr>
              <a:t>Volontariato </a:t>
            </a:r>
            <a:r>
              <a:rPr sz="1650" b="1" dirty="0">
                <a:solidFill>
                  <a:srgbClr val="D14120"/>
                </a:solidFill>
                <a:latin typeface="Arial MT"/>
                <a:cs typeface="Arial MT"/>
              </a:rPr>
              <a:t>incontrano </a:t>
            </a:r>
            <a:r>
              <a:rPr sz="1650" b="1" dirty="0" err="1">
                <a:solidFill>
                  <a:srgbClr val="D14120"/>
                </a:solidFill>
                <a:latin typeface="Arial MT"/>
                <a:cs typeface="Arial MT"/>
              </a:rPr>
              <a:t>gli</a:t>
            </a:r>
            <a:r>
              <a:rPr sz="1650" b="1" dirty="0">
                <a:solidFill>
                  <a:srgbClr val="D14120"/>
                </a:solidFill>
                <a:latin typeface="Arial MT"/>
                <a:cs typeface="Arial MT"/>
              </a:rPr>
              <a:t> </a:t>
            </a:r>
            <a:r>
              <a:rPr lang="it-IT" sz="1650" b="1" dirty="0">
                <a:solidFill>
                  <a:srgbClr val="D14120"/>
                </a:solidFill>
                <a:latin typeface="Arial MT"/>
                <a:cs typeface="Arial MT"/>
              </a:rPr>
              <a:t>S</a:t>
            </a:r>
            <a:r>
              <a:rPr sz="1650" b="1" dirty="0" err="1">
                <a:solidFill>
                  <a:srgbClr val="D14120"/>
                </a:solidFill>
                <a:latin typeface="Arial MT"/>
                <a:cs typeface="Arial MT"/>
              </a:rPr>
              <a:t>tudenti</a:t>
            </a:r>
            <a:r>
              <a:rPr sz="1650" b="1" dirty="0">
                <a:solidFill>
                  <a:srgbClr val="D14120"/>
                </a:solidFill>
                <a:latin typeface="Arial MT"/>
                <a:cs typeface="Arial MT"/>
              </a:rPr>
              <a:t> della </a:t>
            </a:r>
            <a:r>
              <a:rPr sz="1650" b="1" spc="-445" dirty="0">
                <a:solidFill>
                  <a:srgbClr val="D14120"/>
                </a:solidFill>
                <a:latin typeface="Arial MT"/>
                <a:cs typeface="Arial MT"/>
              </a:rPr>
              <a:t> </a:t>
            </a:r>
            <a:r>
              <a:rPr sz="1650" b="1" dirty="0">
                <a:solidFill>
                  <a:srgbClr val="D14120"/>
                </a:solidFill>
                <a:latin typeface="Arial MT"/>
                <a:cs typeface="Arial MT"/>
              </a:rPr>
              <a:t>Facoltà</a:t>
            </a:r>
            <a:r>
              <a:rPr sz="1650" b="1" spc="-5" dirty="0">
                <a:solidFill>
                  <a:srgbClr val="D14120"/>
                </a:solidFill>
                <a:latin typeface="Arial MT"/>
                <a:cs typeface="Arial MT"/>
              </a:rPr>
              <a:t> di</a:t>
            </a:r>
            <a:r>
              <a:rPr sz="1650" b="1" dirty="0">
                <a:solidFill>
                  <a:srgbClr val="D14120"/>
                </a:solidFill>
                <a:latin typeface="Arial MT"/>
                <a:cs typeface="Arial MT"/>
              </a:rPr>
              <a:t> </a:t>
            </a:r>
            <a:r>
              <a:rPr sz="1650" b="1" spc="-5" dirty="0">
                <a:solidFill>
                  <a:srgbClr val="D14120"/>
                </a:solidFill>
                <a:latin typeface="Arial MT"/>
                <a:cs typeface="Arial MT"/>
              </a:rPr>
              <a:t>Medicina</a:t>
            </a:r>
            <a:endParaRPr sz="1650" b="1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650" b="1" dirty="0">
                <a:solidFill>
                  <a:srgbClr val="5F666A"/>
                </a:solidFill>
                <a:latin typeface="Arial"/>
                <a:cs typeface="Arial"/>
              </a:rPr>
              <a:t>Venerdì</a:t>
            </a:r>
            <a:r>
              <a:rPr sz="1650" b="1" spc="80" dirty="0">
                <a:solidFill>
                  <a:srgbClr val="5F666A"/>
                </a:solidFill>
                <a:latin typeface="Arial"/>
                <a:cs typeface="Arial"/>
              </a:rPr>
              <a:t> </a:t>
            </a:r>
            <a:r>
              <a:rPr sz="1650" b="1" dirty="0">
                <a:solidFill>
                  <a:srgbClr val="5F666A"/>
                </a:solidFill>
                <a:latin typeface="Arial"/>
                <a:cs typeface="Arial"/>
              </a:rPr>
              <a:t>26</a:t>
            </a:r>
            <a:r>
              <a:rPr sz="1650" b="1" spc="15" dirty="0">
                <a:solidFill>
                  <a:srgbClr val="5F666A"/>
                </a:solidFill>
                <a:latin typeface="Arial"/>
                <a:cs typeface="Arial"/>
              </a:rPr>
              <a:t> </a:t>
            </a:r>
            <a:r>
              <a:rPr sz="1650" b="1" dirty="0">
                <a:solidFill>
                  <a:srgbClr val="5F666A"/>
                </a:solidFill>
                <a:latin typeface="Arial"/>
                <a:cs typeface="Arial"/>
              </a:rPr>
              <a:t>maggio</a:t>
            </a:r>
            <a:r>
              <a:rPr sz="1650" b="1" spc="5" dirty="0">
                <a:solidFill>
                  <a:srgbClr val="5F666A"/>
                </a:solidFill>
                <a:latin typeface="Arial"/>
                <a:cs typeface="Arial"/>
              </a:rPr>
              <a:t> </a:t>
            </a:r>
            <a:r>
              <a:rPr sz="1650" b="1" spc="-25" dirty="0">
                <a:solidFill>
                  <a:srgbClr val="5F666A"/>
                </a:solidFill>
                <a:latin typeface="Arial"/>
                <a:cs typeface="Arial"/>
              </a:rPr>
              <a:t>2023</a:t>
            </a:r>
            <a:endParaRPr sz="16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sz="1650" dirty="0">
                <a:solidFill>
                  <a:srgbClr val="5F666A"/>
                </a:solidFill>
                <a:latin typeface="Arial MT"/>
                <a:cs typeface="Arial MT"/>
              </a:rPr>
              <a:t>Aula</a:t>
            </a:r>
            <a:r>
              <a:rPr sz="1650" spc="-6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650" spc="-5" dirty="0">
                <a:solidFill>
                  <a:srgbClr val="5F666A"/>
                </a:solidFill>
                <a:latin typeface="Arial MT"/>
                <a:cs typeface="Arial MT"/>
              </a:rPr>
              <a:t>Magna</a:t>
            </a:r>
            <a:r>
              <a:rPr sz="1650" spc="8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650" spc="-5" dirty="0">
                <a:solidFill>
                  <a:srgbClr val="5F666A"/>
                </a:solidFill>
                <a:latin typeface="Arial MT"/>
                <a:cs typeface="Arial MT"/>
              </a:rPr>
              <a:t>del</a:t>
            </a:r>
            <a:r>
              <a:rPr sz="1650" spc="3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650" dirty="0">
                <a:solidFill>
                  <a:srgbClr val="5F666A"/>
                </a:solidFill>
                <a:latin typeface="Arial MT"/>
                <a:cs typeface="Arial MT"/>
              </a:rPr>
              <a:t>Centro</a:t>
            </a:r>
            <a:r>
              <a:rPr sz="1650" spc="8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650" spc="-5" dirty="0">
                <a:solidFill>
                  <a:srgbClr val="5F666A"/>
                </a:solidFill>
                <a:latin typeface="Arial MT"/>
                <a:cs typeface="Arial MT"/>
              </a:rPr>
              <a:t>Servizi</a:t>
            </a:r>
            <a:r>
              <a:rPr sz="1650" spc="12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650" spc="-5" dirty="0">
                <a:solidFill>
                  <a:srgbClr val="5F666A"/>
                </a:solidFill>
                <a:latin typeface="Arial MT"/>
                <a:cs typeface="Arial MT"/>
              </a:rPr>
              <a:t>via</a:t>
            </a:r>
            <a:r>
              <a:rPr sz="1650" spc="7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650" dirty="0">
                <a:solidFill>
                  <a:srgbClr val="5F666A"/>
                </a:solidFill>
                <a:latin typeface="Arial MT"/>
                <a:cs typeface="Arial MT"/>
              </a:rPr>
              <a:t>Del</a:t>
            </a:r>
            <a:r>
              <a:rPr sz="1650" spc="5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650" spc="-5" dirty="0">
                <a:solidFill>
                  <a:srgbClr val="5F666A"/>
                </a:solidFill>
                <a:latin typeface="Arial MT"/>
                <a:cs typeface="Arial MT"/>
              </a:rPr>
              <a:t>Pozzo,</a:t>
            </a:r>
            <a:r>
              <a:rPr sz="1650" spc="12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650" dirty="0">
                <a:solidFill>
                  <a:srgbClr val="5F666A"/>
                </a:solidFill>
                <a:latin typeface="Arial MT"/>
                <a:cs typeface="Arial MT"/>
              </a:rPr>
              <a:t>71</a:t>
            </a:r>
            <a:r>
              <a:rPr sz="1650" spc="-4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650" spc="-10" dirty="0">
                <a:solidFill>
                  <a:srgbClr val="5F666A"/>
                </a:solidFill>
                <a:latin typeface="Arial MT"/>
                <a:cs typeface="Arial MT"/>
              </a:rPr>
              <a:t>Modena</a:t>
            </a:r>
            <a:endParaRPr sz="165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850265" algn="l"/>
              </a:tabLst>
            </a:pPr>
            <a:r>
              <a:rPr sz="1650" b="1" spc="-10" dirty="0">
                <a:solidFill>
                  <a:srgbClr val="D14120"/>
                </a:solidFill>
                <a:latin typeface="Arial"/>
                <a:cs typeface="Arial"/>
              </a:rPr>
              <a:t>08.45	</a:t>
            </a:r>
            <a:r>
              <a:rPr sz="1650" i="1" spc="-5" dirty="0">
                <a:solidFill>
                  <a:srgbClr val="5F666A"/>
                </a:solidFill>
                <a:latin typeface="Arial"/>
                <a:cs typeface="Arial"/>
              </a:rPr>
              <a:t>Apertura</a:t>
            </a:r>
            <a:r>
              <a:rPr sz="1650" i="1" spc="100" dirty="0">
                <a:solidFill>
                  <a:srgbClr val="5F666A"/>
                </a:solidFill>
                <a:latin typeface="Arial"/>
                <a:cs typeface="Arial"/>
              </a:rPr>
              <a:t> </a:t>
            </a:r>
            <a:r>
              <a:rPr sz="1650" i="1" dirty="0">
                <a:solidFill>
                  <a:srgbClr val="5F666A"/>
                </a:solidFill>
                <a:latin typeface="Arial"/>
                <a:cs typeface="Arial"/>
              </a:rPr>
              <a:t>dei</a:t>
            </a:r>
            <a:r>
              <a:rPr sz="1650" i="1" spc="-25" dirty="0">
                <a:solidFill>
                  <a:srgbClr val="5F666A"/>
                </a:solidFill>
                <a:latin typeface="Arial"/>
                <a:cs typeface="Arial"/>
              </a:rPr>
              <a:t> </a:t>
            </a:r>
            <a:r>
              <a:rPr sz="1650" i="1" spc="-10" dirty="0">
                <a:solidFill>
                  <a:srgbClr val="5F666A"/>
                </a:solidFill>
                <a:latin typeface="Arial"/>
                <a:cs typeface="Arial"/>
              </a:rPr>
              <a:t>lavori</a:t>
            </a:r>
            <a:endParaRPr sz="16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 dirty="0">
              <a:latin typeface="Arial"/>
              <a:cs typeface="Arial"/>
            </a:endParaRPr>
          </a:p>
          <a:p>
            <a:pPr marL="12700" marR="2514600">
              <a:lnSpc>
                <a:spcPts val="1430"/>
              </a:lnSpc>
            </a:pP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Introduce</a:t>
            </a:r>
            <a:r>
              <a:rPr sz="1300" spc="-4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e</a:t>
            </a:r>
            <a:r>
              <a:rPr sz="1300" spc="-3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coordina</a:t>
            </a:r>
            <a:r>
              <a:rPr sz="1300" spc="-5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il</a:t>
            </a:r>
            <a:r>
              <a:rPr sz="1300" spc="-2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MT"/>
                <a:cs typeface="Arial MT"/>
              </a:rPr>
              <a:t>Prof.</a:t>
            </a:r>
            <a:r>
              <a:rPr sz="1300" b="1" spc="-12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MT"/>
                <a:cs typeface="Arial MT"/>
              </a:rPr>
              <a:t>Paolo</a:t>
            </a:r>
            <a:r>
              <a:rPr sz="1300" b="1" spc="-8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MT"/>
                <a:cs typeface="Arial MT"/>
              </a:rPr>
              <a:t>Ventura </a:t>
            </a:r>
            <a:r>
              <a:rPr sz="1300" b="1" spc="-34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5F666A"/>
                </a:solidFill>
                <a:latin typeface="Arial MT"/>
                <a:cs typeface="Arial MT"/>
              </a:rPr>
              <a:t>Presidente</a:t>
            </a:r>
            <a:r>
              <a:rPr sz="1300" b="1" spc="-9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10" dirty="0">
                <a:solidFill>
                  <a:srgbClr val="5F666A"/>
                </a:solidFill>
                <a:latin typeface="Arial MT"/>
                <a:cs typeface="Arial MT"/>
              </a:rPr>
              <a:t>del</a:t>
            </a:r>
            <a:r>
              <a:rPr sz="1300" b="1" spc="-8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5F666A"/>
                </a:solidFill>
                <a:latin typeface="Arial MT"/>
                <a:cs typeface="Arial MT"/>
              </a:rPr>
              <a:t>CdL</a:t>
            </a:r>
            <a:r>
              <a:rPr sz="1300" b="1" spc="-9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5F666A"/>
                </a:solidFill>
                <a:latin typeface="Arial MT"/>
                <a:cs typeface="Arial MT"/>
              </a:rPr>
              <a:t>in</a:t>
            </a:r>
            <a:r>
              <a:rPr sz="1300" b="1" spc="-4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5F666A"/>
                </a:solidFill>
                <a:latin typeface="Arial MT"/>
                <a:cs typeface="Arial MT"/>
              </a:rPr>
              <a:t>Medicina</a:t>
            </a:r>
            <a:r>
              <a:rPr sz="1300" b="1" spc="-8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5F666A"/>
                </a:solidFill>
                <a:latin typeface="Arial MT"/>
                <a:cs typeface="Arial MT"/>
              </a:rPr>
              <a:t>e</a:t>
            </a:r>
            <a:r>
              <a:rPr sz="1300" b="1" spc="-7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15" dirty="0">
                <a:solidFill>
                  <a:srgbClr val="5F666A"/>
                </a:solidFill>
                <a:latin typeface="Arial MT"/>
                <a:cs typeface="Arial MT"/>
              </a:rPr>
              <a:t>Chirurgia</a:t>
            </a:r>
            <a:endParaRPr sz="1300" b="1" dirty="0">
              <a:latin typeface="Arial MT"/>
              <a:cs typeface="Arial MT"/>
            </a:endParaRPr>
          </a:p>
          <a:p>
            <a:pPr marL="12700">
              <a:lnSpc>
                <a:spcPts val="1525"/>
              </a:lnSpc>
              <a:spcBef>
                <a:spcPts val="755"/>
              </a:spcBef>
            </a:pP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Interviene</a:t>
            </a:r>
            <a:r>
              <a:rPr sz="1300" spc="-6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5F666A"/>
                </a:solidFill>
                <a:latin typeface="Arial MT"/>
                <a:cs typeface="Arial MT"/>
              </a:rPr>
              <a:t>la</a:t>
            </a:r>
            <a:r>
              <a:rPr sz="1300" spc="-4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MT"/>
                <a:cs typeface="Arial MT"/>
              </a:rPr>
              <a:t>Prof.ssa</a:t>
            </a:r>
            <a:r>
              <a:rPr sz="1300" b="1" spc="-1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MT"/>
                <a:cs typeface="Arial MT"/>
              </a:rPr>
              <a:t>Carla</a:t>
            </a:r>
            <a:r>
              <a:rPr sz="1300" b="1" spc="-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MT"/>
                <a:cs typeface="Arial MT"/>
              </a:rPr>
              <a:t> </a:t>
            </a:r>
            <a:r>
              <a:rPr sz="1300" b="1" spc="-1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MT"/>
                <a:cs typeface="Arial MT"/>
              </a:rPr>
              <a:t>Palumbo</a:t>
            </a:r>
            <a:endParaRPr sz="13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MT"/>
              <a:cs typeface="Arial MT"/>
            </a:endParaRPr>
          </a:p>
          <a:p>
            <a:pPr marL="12700">
              <a:lnSpc>
                <a:spcPts val="1525"/>
              </a:lnSpc>
            </a:pPr>
            <a:r>
              <a:rPr sz="1300" b="1" spc="-5" dirty="0">
                <a:solidFill>
                  <a:srgbClr val="5F666A"/>
                </a:solidFill>
                <a:latin typeface="Arial MT"/>
                <a:cs typeface="Arial MT"/>
              </a:rPr>
              <a:t>Delegata</a:t>
            </a:r>
            <a:r>
              <a:rPr sz="1300" b="1" spc="-9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dirty="0">
                <a:solidFill>
                  <a:srgbClr val="5F666A"/>
                </a:solidFill>
                <a:latin typeface="Arial MT"/>
                <a:cs typeface="Arial MT"/>
              </a:rPr>
              <a:t>alla</a:t>
            </a:r>
            <a:r>
              <a:rPr sz="1300" b="1" spc="-9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5F666A"/>
                </a:solidFill>
                <a:latin typeface="Arial MT"/>
                <a:cs typeface="Arial MT"/>
              </a:rPr>
              <a:t>Didattica</a:t>
            </a:r>
            <a:r>
              <a:rPr sz="1300" b="1" spc="-9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10" dirty="0">
                <a:solidFill>
                  <a:srgbClr val="5F666A"/>
                </a:solidFill>
                <a:latin typeface="Arial MT"/>
                <a:cs typeface="Arial MT"/>
              </a:rPr>
              <a:t>della</a:t>
            </a:r>
            <a:r>
              <a:rPr sz="1300" b="1" spc="-1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5F666A"/>
                </a:solidFill>
                <a:latin typeface="Arial MT"/>
                <a:cs typeface="Arial MT"/>
              </a:rPr>
              <a:t>Facoltà</a:t>
            </a:r>
            <a:r>
              <a:rPr sz="1300" b="1" spc="-7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5F666A"/>
                </a:solidFill>
                <a:latin typeface="Arial MT"/>
                <a:cs typeface="Arial MT"/>
              </a:rPr>
              <a:t>di</a:t>
            </a:r>
            <a:r>
              <a:rPr sz="1300" b="1" spc="-7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5F666A"/>
                </a:solidFill>
                <a:latin typeface="Arial MT"/>
                <a:cs typeface="Arial MT"/>
              </a:rPr>
              <a:t>Medicina</a:t>
            </a:r>
            <a:r>
              <a:rPr sz="1300" b="1" spc="-7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5" dirty="0">
                <a:solidFill>
                  <a:srgbClr val="5F666A"/>
                </a:solidFill>
                <a:latin typeface="Arial MT"/>
                <a:cs typeface="Arial MT"/>
              </a:rPr>
              <a:t>e</a:t>
            </a:r>
            <a:r>
              <a:rPr sz="1300" b="1" spc="-8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b="1" spc="-15" dirty="0">
                <a:solidFill>
                  <a:srgbClr val="5F666A"/>
                </a:solidFill>
                <a:latin typeface="Arial MT"/>
                <a:cs typeface="Arial MT"/>
              </a:rPr>
              <a:t>Chirurgia</a:t>
            </a:r>
            <a:endParaRPr sz="1300" b="1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tabLst>
                <a:tab pos="857885" algn="l"/>
              </a:tabLst>
            </a:pPr>
            <a:r>
              <a:rPr sz="1650" b="1" spc="-10" dirty="0">
                <a:solidFill>
                  <a:srgbClr val="D14120"/>
                </a:solidFill>
                <a:latin typeface="Arial"/>
                <a:cs typeface="Arial"/>
              </a:rPr>
              <a:t>09.30	</a:t>
            </a:r>
            <a:r>
              <a:rPr sz="1650" i="1" spc="-5" dirty="0">
                <a:solidFill>
                  <a:srgbClr val="5F666A"/>
                </a:solidFill>
                <a:latin typeface="Arial"/>
                <a:cs typeface="Arial"/>
              </a:rPr>
              <a:t>Presentazione</a:t>
            </a:r>
            <a:r>
              <a:rPr sz="1650" i="1" spc="105" dirty="0">
                <a:solidFill>
                  <a:srgbClr val="5F666A"/>
                </a:solidFill>
                <a:latin typeface="Arial"/>
                <a:cs typeface="Arial"/>
              </a:rPr>
              <a:t> </a:t>
            </a:r>
            <a:r>
              <a:rPr sz="1650" i="1" dirty="0">
                <a:solidFill>
                  <a:srgbClr val="5F666A"/>
                </a:solidFill>
                <a:latin typeface="Arial"/>
                <a:cs typeface="Arial"/>
              </a:rPr>
              <a:t>a</a:t>
            </a:r>
            <a:r>
              <a:rPr sz="1650" i="1" spc="-10" dirty="0">
                <a:solidFill>
                  <a:srgbClr val="5F666A"/>
                </a:solidFill>
                <a:latin typeface="Arial"/>
                <a:cs typeface="Arial"/>
              </a:rPr>
              <a:t> </a:t>
            </a:r>
            <a:r>
              <a:rPr sz="1650" i="1" dirty="0">
                <a:solidFill>
                  <a:srgbClr val="5F666A"/>
                </a:solidFill>
                <a:latin typeface="Arial"/>
                <a:cs typeface="Arial"/>
              </a:rPr>
              <a:t>cura</a:t>
            </a:r>
            <a:r>
              <a:rPr sz="1650" i="1" spc="105" dirty="0">
                <a:solidFill>
                  <a:srgbClr val="5F666A"/>
                </a:solidFill>
                <a:latin typeface="Arial"/>
                <a:cs typeface="Arial"/>
              </a:rPr>
              <a:t> </a:t>
            </a:r>
            <a:r>
              <a:rPr sz="1650" i="1" dirty="0">
                <a:solidFill>
                  <a:srgbClr val="5F666A"/>
                </a:solidFill>
                <a:latin typeface="Arial"/>
                <a:cs typeface="Arial"/>
              </a:rPr>
              <a:t>delle</a:t>
            </a:r>
            <a:r>
              <a:rPr sz="1650" i="1" spc="20" dirty="0">
                <a:solidFill>
                  <a:srgbClr val="5F666A"/>
                </a:solidFill>
                <a:latin typeface="Arial"/>
                <a:cs typeface="Arial"/>
              </a:rPr>
              <a:t> </a:t>
            </a:r>
            <a:r>
              <a:rPr sz="1650" i="1" spc="-5" dirty="0">
                <a:solidFill>
                  <a:srgbClr val="5F666A"/>
                </a:solidFill>
                <a:latin typeface="Arial"/>
                <a:cs typeface="Arial"/>
              </a:rPr>
              <a:t>singole</a:t>
            </a:r>
            <a:r>
              <a:rPr sz="1650" i="1" spc="45" dirty="0">
                <a:solidFill>
                  <a:srgbClr val="5F666A"/>
                </a:solidFill>
                <a:latin typeface="Arial"/>
                <a:cs typeface="Arial"/>
              </a:rPr>
              <a:t> </a:t>
            </a:r>
            <a:r>
              <a:rPr sz="1650" i="1" spc="-15" dirty="0">
                <a:solidFill>
                  <a:srgbClr val="5F666A"/>
                </a:solidFill>
                <a:latin typeface="Arial"/>
                <a:cs typeface="Arial"/>
              </a:rPr>
              <a:t>Associazioni</a:t>
            </a:r>
            <a:endParaRPr sz="16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 dirty="0">
              <a:latin typeface="Arial"/>
              <a:cs typeface="Arial"/>
            </a:endParaRPr>
          </a:p>
          <a:p>
            <a:pPr marL="12700" marR="239395">
              <a:lnSpc>
                <a:spcPct val="89800"/>
              </a:lnSpc>
              <a:spcBef>
                <a:spcPts val="5"/>
              </a:spcBef>
            </a:pP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Alice Modena Onlus,</a:t>
            </a:r>
            <a:r>
              <a:rPr sz="130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Associazione Angela</a:t>
            </a:r>
            <a:r>
              <a:rPr sz="130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5F666A"/>
                </a:solidFill>
                <a:latin typeface="Arial MT"/>
                <a:cs typeface="Arial MT"/>
              </a:rPr>
              <a:t>Serra,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ADMO, Associazione </a:t>
            </a:r>
            <a:r>
              <a:rPr sz="130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35" dirty="0">
                <a:solidFill>
                  <a:srgbClr val="5F666A"/>
                </a:solidFill>
                <a:latin typeface="Arial MT"/>
                <a:cs typeface="Arial MT"/>
              </a:rPr>
              <a:t>Ilcestodiciliege, </a:t>
            </a:r>
            <a:r>
              <a:rPr sz="1300" spc="-40" dirty="0">
                <a:solidFill>
                  <a:srgbClr val="5F666A"/>
                </a:solidFill>
                <a:latin typeface="Arial MT"/>
                <a:cs typeface="Arial MT"/>
              </a:rPr>
              <a:t>Associazione</a:t>
            </a:r>
            <a:r>
              <a:rPr sz="1300" spc="-35" dirty="0">
                <a:solidFill>
                  <a:srgbClr val="5F666A"/>
                </a:solidFill>
                <a:latin typeface="Arial MT"/>
                <a:cs typeface="Arial MT"/>
              </a:rPr>
              <a:t> Prof. </a:t>
            </a:r>
            <a:r>
              <a:rPr sz="1300" spc="-40" dirty="0">
                <a:solidFill>
                  <a:srgbClr val="5F666A"/>
                </a:solidFill>
                <a:latin typeface="Arial MT"/>
                <a:cs typeface="Arial MT"/>
              </a:rPr>
              <a:t>G.P. </a:t>
            </a:r>
            <a:r>
              <a:rPr sz="1300" spc="-35" dirty="0">
                <a:solidFill>
                  <a:srgbClr val="5F666A"/>
                </a:solidFill>
                <a:latin typeface="Arial MT"/>
                <a:cs typeface="Arial MT"/>
              </a:rPr>
              <a:t>Vecchi, </a:t>
            </a:r>
            <a:r>
              <a:rPr sz="1300" spc="-45" dirty="0">
                <a:solidFill>
                  <a:srgbClr val="5F666A"/>
                </a:solidFill>
                <a:latin typeface="Arial MT"/>
                <a:cs typeface="Arial MT"/>
              </a:rPr>
              <a:t>ANT, </a:t>
            </a:r>
            <a:r>
              <a:rPr sz="1300" spc="-40" dirty="0">
                <a:solidFill>
                  <a:srgbClr val="5F666A"/>
                </a:solidFill>
                <a:latin typeface="Arial MT"/>
                <a:cs typeface="Arial MT"/>
              </a:rPr>
              <a:t>Associazione </a:t>
            </a:r>
            <a:r>
              <a:rPr sz="1300" spc="-45" dirty="0">
                <a:solidFill>
                  <a:srgbClr val="5F666A"/>
                </a:solidFill>
                <a:latin typeface="Arial MT"/>
                <a:cs typeface="Arial MT"/>
              </a:rPr>
              <a:t>Tandem, </a:t>
            </a:r>
            <a:r>
              <a:rPr sz="1300" spc="-35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ASEOP </a:t>
            </a:r>
            <a:r>
              <a:rPr sz="1300" dirty="0">
                <a:solidFill>
                  <a:srgbClr val="5F666A"/>
                </a:solidFill>
                <a:latin typeface="Arial MT"/>
                <a:cs typeface="Arial MT"/>
              </a:rPr>
              <a:t>Odv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, AVIS Modena, </a:t>
            </a:r>
            <a:r>
              <a:rPr sz="1300" dirty="0">
                <a:solidFill>
                  <a:srgbClr val="5F666A"/>
                </a:solidFill>
                <a:latin typeface="Arial MT"/>
                <a:cs typeface="Arial MT"/>
              </a:rPr>
              <a:t>AVO,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Croce</a:t>
            </a:r>
            <a:r>
              <a:rPr sz="130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Rossa Italiana, Dottor Sorriso, </a:t>
            </a:r>
            <a:r>
              <a:rPr sz="1300" spc="-35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Fondazione Hospice Modena, Le Ali di Camilla, NETItaly, </a:t>
            </a:r>
            <a:r>
              <a:rPr sz="1300" dirty="0">
                <a:solidFill>
                  <a:srgbClr val="5F666A"/>
                </a:solidFill>
                <a:latin typeface="Arial MT"/>
                <a:cs typeface="Arial MT"/>
              </a:rPr>
              <a:t>Tribunale</a:t>
            </a:r>
            <a:r>
              <a:rPr sz="1300" spc="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per i </a:t>
            </a:r>
            <a:r>
              <a:rPr sz="1300" spc="-350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diritti del</a:t>
            </a:r>
            <a:r>
              <a:rPr sz="1300" spc="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malato, Un</a:t>
            </a:r>
            <a:r>
              <a:rPr sz="1300" spc="1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respiro</a:t>
            </a:r>
            <a:r>
              <a:rPr sz="1300" spc="5" dirty="0">
                <a:solidFill>
                  <a:srgbClr val="5F666A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5F666A"/>
                </a:solidFill>
                <a:latin typeface="Arial MT"/>
                <a:cs typeface="Arial MT"/>
              </a:rPr>
              <a:t>nel futuro </a:t>
            </a:r>
            <a:r>
              <a:rPr sz="1300" dirty="0">
                <a:solidFill>
                  <a:srgbClr val="5F666A"/>
                </a:solidFill>
                <a:latin typeface="Arial MT"/>
                <a:cs typeface="Arial MT"/>
              </a:rPr>
              <a:t>ONLUS</a:t>
            </a:r>
            <a:endParaRPr sz="13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  <a:tabLst>
                <a:tab pos="888365" algn="l"/>
              </a:tabLst>
            </a:pPr>
            <a:r>
              <a:rPr sz="1800" b="1" spc="-15" dirty="0">
                <a:solidFill>
                  <a:srgbClr val="D14120"/>
                </a:solidFill>
                <a:latin typeface="Arial"/>
                <a:cs typeface="Arial"/>
              </a:rPr>
              <a:t>12.30	</a:t>
            </a:r>
            <a:r>
              <a:rPr sz="1650" i="1" dirty="0">
                <a:solidFill>
                  <a:srgbClr val="5F666A"/>
                </a:solidFill>
                <a:latin typeface="Arial"/>
                <a:cs typeface="Arial"/>
              </a:rPr>
              <a:t>Riflessioni</a:t>
            </a:r>
            <a:r>
              <a:rPr sz="1650" i="1" spc="95" dirty="0">
                <a:solidFill>
                  <a:srgbClr val="5F666A"/>
                </a:solidFill>
                <a:latin typeface="Arial"/>
                <a:cs typeface="Arial"/>
              </a:rPr>
              <a:t> </a:t>
            </a:r>
            <a:r>
              <a:rPr sz="1650" i="1" spc="-15" dirty="0">
                <a:solidFill>
                  <a:srgbClr val="5F666A"/>
                </a:solidFill>
                <a:latin typeface="Arial"/>
                <a:cs typeface="Arial"/>
              </a:rPr>
              <a:t>conclusive</a:t>
            </a:r>
            <a:endParaRPr sz="165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1905000"/>
            <a:ext cx="5257800" cy="38245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800" y="324704"/>
            <a:ext cx="1742439" cy="6678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0" y="762000"/>
            <a:ext cx="9073133" cy="134947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VOLONTARIAMO?</a:t>
            </a:r>
            <a:br>
              <a:rPr lang="it-IT" dirty="0"/>
            </a:br>
            <a:r>
              <a:rPr lang="it-IT" sz="1650" dirty="0"/>
              <a:t>Le Associazioni di Volontariato incontrano gli studenti della Facoltà di Medicina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2622350"/>
            <a:ext cx="11353800" cy="3447098"/>
          </a:xfrm>
        </p:spPr>
        <p:txBody>
          <a:bodyPr/>
          <a:lstStyle/>
          <a:p>
            <a:pPr algn="just"/>
            <a:r>
              <a:rPr lang="it-IT" sz="3200" dirty="0">
                <a:latin typeface="Arial" pitchFamily="34" charset="0"/>
                <a:cs typeface="Arial" pitchFamily="34" charset="0"/>
              </a:rPr>
              <a:t>Fare volontariato significa assumersi l’impegno di dedicare parte del proprio tempo ad aiutare gli altri.</a:t>
            </a:r>
          </a:p>
          <a:p>
            <a:pPr algn="just"/>
            <a:endParaRPr lang="it-IT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3200" dirty="0">
                <a:latin typeface="Arial" pitchFamily="34" charset="0"/>
                <a:cs typeface="Arial" pitchFamily="34" charset="0"/>
              </a:rPr>
              <a:t>Farlo gratuitamente è un atto di estrema generosità.</a:t>
            </a:r>
          </a:p>
          <a:p>
            <a:pPr algn="just"/>
            <a:endParaRPr lang="it-IT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3200" dirty="0">
                <a:latin typeface="Arial" pitchFamily="34" charset="0"/>
                <a:cs typeface="Arial" pitchFamily="34" charset="0"/>
              </a:rPr>
              <a:t>E’ la presa di coscienza che un tuo gesto può cambiare in meglio la vita delle persone</a:t>
            </a:r>
          </a:p>
        </p:txBody>
      </p:sp>
      <p:pic>
        <p:nvPicPr>
          <p:cNvPr id="4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274213"/>
            <a:ext cx="1742439" cy="66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55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3400" y="2057400"/>
            <a:ext cx="10972800" cy="4616648"/>
          </a:xfrm>
        </p:spPr>
        <p:txBody>
          <a:bodyPr/>
          <a:lstStyle/>
          <a:p>
            <a:pPr algn="ctr"/>
            <a:r>
              <a:rPr lang="it-IT" sz="3200" b="1" u="sng" dirty="0">
                <a:latin typeface="Arial" pitchFamily="34" charset="0"/>
                <a:cs typeface="Arial" pitchFamily="34" charset="0"/>
              </a:rPr>
              <a:t>Volontariato e ADE</a:t>
            </a:r>
          </a:p>
          <a:p>
            <a:pPr algn="ctr"/>
            <a:r>
              <a:rPr lang="it-IT" sz="2800" dirty="0">
                <a:latin typeface="Arial" pitchFamily="34" charset="0"/>
                <a:cs typeface="Arial" pitchFamily="34" charset="0"/>
              </a:rPr>
              <a:t>Svolgere un’attività di Volontariato permette allo studente di maturare crediti ADE (Attività Didattiche Elettive).</a:t>
            </a:r>
          </a:p>
          <a:p>
            <a:pPr algn="just"/>
            <a:endParaRPr lang="it-IT" sz="3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3200" b="1" u="sng" dirty="0">
                <a:latin typeface="Arial" pitchFamily="34" charset="0"/>
                <a:cs typeface="Arial" pitchFamily="34" charset="0"/>
              </a:rPr>
              <a:t>Cosa deve fare l’Associazione?</a:t>
            </a:r>
          </a:p>
          <a:p>
            <a:pPr algn="ctr"/>
            <a:r>
              <a:rPr lang="it-IT" sz="2800" dirty="0">
                <a:latin typeface="Arial" pitchFamily="34" charset="0"/>
                <a:cs typeface="Arial" pitchFamily="34" charset="0"/>
              </a:rPr>
              <a:t>Al termine dell’esperienza, dovrà rilasciare allo studente un </a:t>
            </a:r>
            <a:r>
              <a:rPr lang="it-IT" sz="2800" b="1" dirty="0">
                <a:latin typeface="Arial" pitchFamily="34" charset="0"/>
                <a:cs typeface="Arial" pitchFamily="34" charset="0"/>
              </a:rPr>
              <a:t>attestato</a:t>
            </a:r>
            <a:r>
              <a:rPr lang="it-IT" sz="2800" dirty="0">
                <a:latin typeface="Arial" pitchFamily="34" charset="0"/>
                <a:cs typeface="Arial" pitchFamily="34" charset="0"/>
              </a:rPr>
              <a:t> riportante le ore svolte.</a:t>
            </a:r>
          </a:p>
          <a:p>
            <a:pPr algn="ctr"/>
            <a:endParaRPr lang="it-IT" sz="3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3200" u="sng" dirty="0">
                <a:solidFill>
                  <a:srgbClr val="D14120"/>
                </a:solidFill>
                <a:latin typeface="Arial" pitchFamily="34" charset="0"/>
                <a:cs typeface="Arial" pitchFamily="34" charset="0"/>
              </a:rPr>
              <a:t>ATTENZIONE:</a:t>
            </a:r>
          </a:p>
          <a:p>
            <a:pPr algn="ctr"/>
            <a:r>
              <a:rPr lang="it-IT" sz="2800" dirty="0">
                <a:latin typeface="Arial" pitchFamily="34" charset="0"/>
                <a:cs typeface="Arial" pitchFamily="34" charset="0"/>
              </a:rPr>
              <a:t>Non sarà possibile accumulare più di 6 crediti.</a:t>
            </a:r>
          </a:p>
        </p:txBody>
      </p:sp>
      <p:pic>
        <p:nvPicPr>
          <p:cNvPr id="4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324704"/>
            <a:ext cx="1742439" cy="667880"/>
          </a:xfrm>
          <a:prstGeom prst="rect">
            <a:avLst/>
          </a:prstGeom>
        </p:spPr>
      </p:pic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2047239" y="359340"/>
            <a:ext cx="9072563" cy="1060931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VOLONTARIAMO?</a:t>
            </a:r>
            <a:br>
              <a:rPr lang="it-IT" dirty="0"/>
            </a:br>
            <a:r>
              <a:rPr lang="it-IT" sz="1650" dirty="0"/>
              <a:t>Le Associazioni di Volontariato incontrano gli studenti della Facoltà di Medicina</a:t>
            </a:r>
          </a:p>
        </p:txBody>
      </p:sp>
    </p:spTree>
    <p:extLst>
      <p:ext uri="{BB962C8B-B14F-4D97-AF65-F5344CB8AC3E}">
        <p14:creationId xmlns:p14="http://schemas.microsoft.com/office/powerpoint/2010/main" val="322783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05E9E9-160C-EE1A-116F-BFAAAE0CD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210793"/>
            <a:ext cx="9073133" cy="484748"/>
          </a:xfrm>
        </p:spPr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Oggi con NOI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4412DF5-0D31-F552-22D7-D33BD1446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10972800" cy="5025030"/>
          </a:xfrm>
        </p:spPr>
        <p:txBody>
          <a:bodyPr/>
          <a:lstStyle/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Alice Modena Onlus </a:t>
            </a: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Associazione </a:t>
            </a:r>
            <a:r>
              <a:rPr lang="it-IT" sz="1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Angela Serra </a:t>
            </a:r>
            <a:endParaRPr lang="it-IT" sz="18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ADMO                                                                                                                                                                                                     Associazione </a:t>
            </a:r>
            <a:r>
              <a:rPr lang="it-IT" b="1" kern="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Ilcestodiciliege</a:t>
            </a: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</a:t>
            </a:r>
            <a:endParaRPr lang="it-IT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Associazione Prof. G.P. Vecchi                                                                                                                  </a:t>
            </a:r>
            <a:endParaRPr lang="it-IT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                                                                                                                                                              </a:t>
            </a:r>
            <a:endParaRPr lang="it-IT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ASEOP </a:t>
            </a:r>
            <a:r>
              <a:rPr lang="it-IT" b="1" kern="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Odv</a:t>
            </a: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Associazione TANDEM</a:t>
            </a: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AVIS                                                                                                                                              </a:t>
            </a:r>
            <a:endParaRPr lang="it-IT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</a:t>
            </a:r>
            <a:endParaRPr lang="it-IT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Croce Rossa Italiana                                                   </a:t>
            </a:r>
            <a:endParaRPr lang="it-IT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Dottor Sorriso                                                                                                                                          </a:t>
            </a:r>
            <a:endParaRPr lang="it-IT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Fondazione Hospice Modena                                                                                                             </a:t>
            </a:r>
            <a:endParaRPr lang="it-IT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Ali di Camilla                                                                                                                                      </a:t>
            </a:r>
            <a:endParaRPr lang="it-IT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 Italy  </a:t>
            </a: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ONLUS Un respiro nel futuro</a:t>
            </a:r>
          </a:p>
          <a:p>
            <a:pPr>
              <a:lnSpc>
                <a:spcPct val="107000"/>
              </a:lnSpc>
            </a:pPr>
            <a:r>
              <a:rPr lang="it-IT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Tribunale per i diritti del malato                                                   </a:t>
            </a:r>
            <a:endParaRPr lang="it-IT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object 4">
            <a:extLst>
              <a:ext uri="{FF2B5EF4-FFF2-40B4-BE49-F238E27FC236}">
                <a16:creationId xmlns:a16="http://schemas.microsoft.com/office/drawing/2014/main" id="{43A5082F-5BBB-5898-8F23-A6C693382A3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0" y="1143000"/>
            <a:ext cx="44958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15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C0036F-A6CC-C514-ED63-5BC737366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0" y="381000"/>
            <a:ext cx="4343399" cy="1354217"/>
          </a:xfrm>
        </p:spPr>
        <p:txBody>
          <a:bodyPr/>
          <a:lstStyle/>
          <a:p>
            <a:r>
              <a:rPr lang="it-IT" sz="4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Volontariamo</a:t>
            </a:r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DC98997B-A90A-9CF6-FA86-FF880A2594E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7435" y="1447800"/>
            <a:ext cx="6172200" cy="464820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0D2094ED-C190-37C1-650A-7849490C2A7F}"/>
              </a:ext>
            </a:extLst>
          </p:cNvPr>
          <p:cNvSpPr txBox="1"/>
          <p:nvPr/>
        </p:nvSpPr>
        <p:spPr>
          <a:xfrm>
            <a:off x="9067800" y="3187125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Grazie a Tutti</a:t>
            </a:r>
          </a:p>
        </p:txBody>
      </p:sp>
    </p:spTree>
    <p:extLst>
      <p:ext uri="{BB962C8B-B14F-4D97-AF65-F5344CB8AC3E}">
        <p14:creationId xmlns:p14="http://schemas.microsoft.com/office/powerpoint/2010/main" val="2054182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320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Arial MT</vt:lpstr>
      <vt:lpstr>Calibri</vt:lpstr>
      <vt:lpstr>Office Theme</vt:lpstr>
      <vt:lpstr>VOLONTARIAMO?</vt:lpstr>
      <vt:lpstr>VOLONTARIAMO? Le Associazioni di Volontariato incontrano gli studenti della Facoltà di Medicina</vt:lpstr>
      <vt:lpstr>VOLONTARIAMO? Le Associazioni di Volontariato incontrano gli studenti della Facoltà di Medicina</vt:lpstr>
      <vt:lpstr>Oggi con NOI</vt:lpstr>
      <vt:lpstr>Volontariamo?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Facoltà di Medicina e Chirurgia</dc:title>
  <dc:creator>gpolito</dc:creator>
  <cp:lastModifiedBy>Paolo Ventura</cp:lastModifiedBy>
  <cp:revision>7</cp:revision>
  <dcterms:created xsi:type="dcterms:W3CDTF">2023-05-24T13:26:55Z</dcterms:created>
  <dcterms:modified xsi:type="dcterms:W3CDTF">2023-05-25T17:10:35Z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2023-05-24T00:00:00Z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2023-05-24T00:00:00Z</vt:filetime>
  </property>
</Properties>
</file>