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569200" cy="10699750"/>
  <p:notesSz cx="7569200" cy="106997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89" autoAdjust="0"/>
  </p:normalViewPr>
  <p:slideViewPr>
    <p:cSldViewPr>
      <p:cViewPr>
        <p:scale>
          <a:sx n="100" d="100"/>
          <a:sy n="100" d="100"/>
        </p:scale>
        <p:origin x="1445" y="-173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6922"/>
            <a:ext cx="6433820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91860"/>
            <a:ext cx="529844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‹N›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498089"/>
            <a:ext cx="7559040" cy="7635240"/>
          </a:xfrm>
          <a:custGeom>
            <a:avLst/>
            <a:gdLst/>
            <a:ahLst/>
            <a:cxnLst/>
            <a:rect l="l" t="t" r="r" b="b"/>
            <a:pathLst>
              <a:path w="7559040" h="7635240">
                <a:moveTo>
                  <a:pt x="7559040" y="0"/>
                </a:moveTo>
                <a:lnTo>
                  <a:pt x="0" y="0"/>
                </a:lnTo>
                <a:lnTo>
                  <a:pt x="0" y="7635240"/>
                </a:lnTo>
                <a:lnTo>
                  <a:pt x="7559040" y="7635240"/>
                </a:lnTo>
                <a:lnTo>
                  <a:pt x="7559040" y="0"/>
                </a:lnTo>
                <a:close/>
              </a:path>
            </a:pathLst>
          </a:custGeom>
          <a:solidFill>
            <a:srgbClr val="E739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‹N›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60942"/>
            <a:ext cx="3292602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60942"/>
            <a:ext cx="3292602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‹N›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‹N›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‹N›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7987" y="3671442"/>
            <a:ext cx="7244715" cy="513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60942"/>
            <a:ext cx="681228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50768"/>
            <a:ext cx="2422144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50768"/>
            <a:ext cx="1740916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604" y="9461191"/>
            <a:ext cx="216534" cy="193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Malgun Gothic"/>
                <a:cs typeface="Malgun Gothic"/>
              </a:defRPr>
            </a:lvl1pPr>
          </a:lstStyle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‹N›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5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16455" algn="l"/>
                <a:tab pos="2729230" algn="l"/>
                <a:tab pos="3883660" algn="l"/>
                <a:tab pos="4316095" algn="l"/>
                <a:tab pos="6327140" algn="l"/>
              </a:tabLst>
            </a:pPr>
            <a:r>
              <a:rPr dirty="0"/>
              <a:t>OPINI</a:t>
            </a:r>
            <a:r>
              <a:rPr spc="-15" dirty="0"/>
              <a:t>O</a:t>
            </a:r>
            <a:r>
              <a:rPr spc="-5" dirty="0"/>
              <a:t>N</a:t>
            </a:r>
            <a:r>
              <a:rPr dirty="0"/>
              <a:t>I	</a:t>
            </a:r>
            <a:r>
              <a:rPr spc="-5" dirty="0"/>
              <a:t>D</a:t>
            </a:r>
            <a:r>
              <a:rPr dirty="0"/>
              <a:t>I	</a:t>
            </a:r>
            <a:r>
              <a:rPr spc="-15" dirty="0"/>
              <a:t>E</a:t>
            </a:r>
            <a:r>
              <a:rPr spc="-5" dirty="0"/>
              <a:t>NT</a:t>
            </a:r>
            <a:r>
              <a:rPr dirty="0"/>
              <a:t>I	E	</a:t>
            </a:r>
            <a:r>
              <a:rPr spc="-15" dirty="0"/>
              <a:t>I</a:t>
            </a:r>
            <a:r>
              <a:rPr dirty="0"/>
              <a:t>MPR</a:t>
            </a:r>
            <a:r>
              <a:rPr spc="-15" dirty="0"/>
              <a:t>E</a:t>
            </a:r>
            <a:r>
              <a:rPr spc="-5" dirty="0"/>
              <a:t>S</a:t>
            </a:r>
            <a:r>
              <a:rPr dirty="0"/>
              <a:t>E	</a:t>
            </a:r>
            <a:r>
              <a:rPr spc="-5" dirty="0"/>
              <a:t>CON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7987" y="4139310"/>
            <a:ext cx="72485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94280" algn="l"/>
                <a:tab pos="3482975" algn="l"/>
              </a:tabLst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ACCORDI	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DI	</a:t>
            </a: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STAGE/TIROCINIO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7987" y="4321021"/>
            <a:ext cx="3074035" cy="1943100"/>
          </a:xfrm>
          <a:prstGeom prst="rect">
            <a:avLst/>
          </a:prstGeom>
        </p:spPr>
        <p:txBody>
          <a:bodyPr vert="horz" wrap="square" lIns="0" tIns="297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45"/>
              </a:spcBef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CURRICULARE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45"/>
              </a:spcBef>
            </a:pPr>
            <a:r>
              <a:rPr sz="32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Anno</a:t>
            </a:r>
            <a:r>
              <a:rPr sz="32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202</a:t>
            </a:r>
            <a:r>
              <a:rPr lang="it-IT"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01/01/202</a:t>
            </a:r>
            <a:r>
              <a:rPr lang="it-IT"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20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31/12/202</a:t>
            </a:r>
            <a:r>
              <a:rPr lang="it-IT" sz="2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7987" y="6750177"/>
            <a:ext cx="7245350" cy="98171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>
              <a:lnSpc>
                <a:spcPts val="3679"/>
              </a:lnSpc>
              <a:spcBef>
                <a:spcPts val="360"/>
              </a:spcBef>
              <a:tabLst>
                <a:tab pos="1254760" algn="l"/>
                <a:tab pos="1839595" algn="l"/>
                <a:tab pos="3172460" algn="l"/>
                <a:tab pos="3759200" algn="l"/>
                <a:tab pos="5293995" algn="l"/>
                <a:tab pos="574548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Corso	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	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Studi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	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	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Scien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	e	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ecnic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 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Psicologiche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7987" y="8114538"/>
            <a:ext cx="7241540" cy="652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55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1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it-IT"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27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/08/202</a:t>
            </a:r>
            <a:r>
              <a:rPr lang="it-IT"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endParaRPr sz="1400" dirty="0">
              <a:latin typeface="Times New Roman"/>
              <a:cs typeface="Times New Roman"/>
            </a:endParaRPr>
          </a:p>
          <a:p>
            <a:pPr marL="12700" marR="5080">
              <a:lnSpc>
                <a:spcPts val="1620"/>
              </a:lnSpc>
              <a:spcBef>
                <a:spcPts val="80"/>
              </a:spcBef>
            </a:pP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Documento</a:t>
            </a:r>
            <a:r>
              <a:rPr sz="1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redatto</a:t>
            </a:r>
            <a:r>
              <a:rPr sz="1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dall’Ufficio</a:t>
            </a:r>
            <a:r>
              <a:rPr sz="14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Stage</a:t>
            </a:r>
            <a:r>
              <a:rPr sz="1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del</a:t>
            </a:r>
            <a:r>
              <a:rPr sz="1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Dipartimento</a:t>
            </a:r>
            <a:r>
              <a:rPr sz="14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FFFFFF"/>
                </a:solidFill>
                <a:latin typeface="Times New Roman"/>
                <a:cs typeface="Times New Roman"/>
              </a:rPr>
              <a:t>di</a:t>
            </a:r>
            <a:r>
              <a:rPr sz="1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Scienze</a:t>
            </a:r>
            <a:r>
              <a:rPr sz="1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Biomediche,</a:t>
            </a:r>
            <a:r>
              <a:rPr sz="1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Metaboliche</a:t>
            </a:r>
            <a:r>
              <a:rPr sz="1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1400" spc="-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Neuroscienze</a:t>
            </a:r>
            <a:endParaRPr sz="140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902220"/>
            <a:ext cx="2809875" cy="100531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107" y="1049984"/>
            <a:ext cx="6565265" cy="175895"/>
          </a:xfrm>
          <a:custGeom>
            <a:avLst/>
            <a:gdLst/>
            <a:ahLst/>
            <a:cxnLst/>
            <a:rect l="l" t="t" r="r" b="b"/>
            <a:pathLst>
              <a:path w="6565265" h="175894">
                <a:moveTo>
                  <a:pt x="6565138" y="0"/>
                </a:moveTo>
                <a:lnTo>
                  <a:pt x="0" y="0"/>
                </a:lnTo>
                <a:lnTo>
                  <a:pt x="0" y="175564"/>
                </a:lnTo>
                <a:lnTo>
                  <a:pt x="6565138" y="175564"/>
                </a:lnTo>
                <a:lnTo>
                  <a:pt x="6565138" y="0"/>
                </a:lnTo>
                <a:close/>
              </a:path>
            </a:pathLst>
          </a:custGeom>
          <a:solidFill>
            <a:srgbClr val="D14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9407" y="1026921"/>
            <a:ext cx="4939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VALUTAZIONE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DELL’UNIVERSITÀ</a:t>
            </a:r>
            <a:r>
              <a:rPr sz="1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CHE</a:t>
            </a:r>
            <a:r>
              <a:rPr sz="1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HA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PROMOSSO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IL</a:t>
            </a:r>
            <a:r>
              <a:rPr sz="1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TIROCINIO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8008" y="1743201"/>
            <a:ext cx="4149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Domanda: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C1 -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E’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soddisfatto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del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servizio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di gestione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del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tirocinio?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22" name="object 22"/>
          <p:cNvSpPr txBox="1"/>
          <p:nvPr/>
        </p:nvSpPr>
        <p:spPr>
          <a:xfrm>
            <a:off x="2162746" y="9816816"/>
            <a:ext cx="3438525" cy="655949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R="29845" algn="r">
              <a:lnSpc>
                <a:spcPct val="100000"/>
              </a:lnSpc>
              <a:spcBef>
                <a:spcPts val="1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Opinioni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di </a:t>
            </a:r>
            <a:r>
              <a:rPr lang="it-IT" sz="800" spc="-5" dirty="0">
                <a:latin typeface="Times New Roman"/>
                <a:cs typeface="Times New Roman"/>
              </a:rPr>
              <a:t>enti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imprese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con</a:t>
            </a:r>
            <a:r>
              <a:rPr lang="it-IT" sz="80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accordi </a:t>
            </a:r>
            <a:r>
              <a:rPr lang="it-IT" sz="800" dirty="0">
                <a:latin typeface="Times New Roman"/>
                <a:cs typeface="Times New Roman"/>
              </a:rPr>
              <a:t>di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stage/tirocinio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curriculare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2023</a:t>
            </a:r>
            <a:endParaRPr lang="it-IT" sz="800" dirty="0">
              <a:latin typeface="Times New Roman"/>
              <a:cs typeface="Times New Roman"/>
            </a:endParaRPr>
          </a:p>
          <a:p>
            <a:pPr marL="1324610">
              <a:lnSpc>
                <a:spcPct val="100000"/>
              </a:lnSpc>
              <a:spcBef>
                <a:spcPts val="85"/>
              </a:spcBef>
            </a:pPr>
            <a:r>
              <a:rPr lang="it-IT" sz="800" dirty="0" err="1">
                <a:latin typeface="Times New Roman"/>
                <a:cs typeface="Times New Roman"/>
              </a:rPr>
              <a:t>CdS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1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n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spc="-20" dirty="0">
                <a:latin typeface="Times New Roman"/>
                <a:cs typeface="Times New Roman"/>
              </a:rPr>
              <a:t>S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dirty="0">
                <a:latin typeface="Times New Roman"/>
                <a:cs typeface="Times New Roman"/>
              </a:rPr>
              <a:t>ZE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TE</a:t>
            </a:r>
            <a:r>
              <a:rPr lang="it-IT" sz="800" spc="5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PS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O</a:t>
            </a:r>
            <a:r>
              <a:rPr lang="it-IT" sz="800" dirty="0">
                <a:latin typeface="Times New Roman"/>
                <a:cs typeface="Times New Roman"/>
              </a:rPr>
              <a:t>L</a:t>
            </a:r>
            <a:r>
              <a:rPr lang="it-IT" sz="800" spc="-5" dirty="0">
                <a:latin typeface="Times New Roman"/>
                <a:cs typeface="Times New Roman"/>
              </a:rPr>
              <a:t>OG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</a:p>
          <a:p>
            <a:pPr marR="12065" algn="r">
              <a:lnSpc>
                <a:spcPct val="100000"/>
              </a:lnSpc>
              <a:spcBef>
                <a:spcPts val="8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Ufficio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del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Dipartimento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Scienze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Biomediche,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Metaboliche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Neuroscienze</a:t>
            </a:r>
            <a:endParaRPr lang="it-IT" sz="8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lang="it-IT" sz="800" dirty="0">
                <a:latin typeface="Times New Roman"/>
                <a:cs typeface="Times New Roman"/>
              </a:rPr>
              <a:t>Data 27.08.2024</a:t>
            </a:r>
          </a:p>
          <a:p>
            <a:pPr marR="29845" algn="r">
              <a:lnSpc>
                <a:spcPct val="100000"/>
              </a:lnSpc>
              <a:spcBef>
                <a:spcPts val="15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EBE08478-A1EB-0F1F-1D2E-0A0707EB2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23" y="2365500"/>
            <a:ext cx="6854953" cy="1274955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A63219E8-6EAE-6C00-6CA6-A48DE8932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200" y="4054475"/>
            <a:ext cx="5409829" cy="32068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2059608" y="9838946"/>
            <a:ext cx="3438525" cy="66877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R="29845" algn="ctr">
              <a:lnSpc>
                <a:spcPct val="100000"/>
              </a:lnSpc>
              <a:spcBef>
                <a:spcPts val="15"/>
              </a:spcBef>
            </a:pPr>
            <a:r>
              <a:rPr sz="800" spc="-5" dirty="0">
                <a:latin typeface="Times New Roman"/>
                <a:cs typeface="Times New Roman"/>
              </a:rPr>
              <a:t>Opinioni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di </a:t>
            </a:r>
            <a:r>
              <a:rPr sz="800" spc="-5" dirty="0">
                <a:latin typeface="Times New Roman"/>
                <a:cs typeface="Times New Roman"/>
              </a:rPr>
              <a:t>enti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imprese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accordi </a:t>
            </a:r>
            <a:r>
              <a:rPr sz="800" dirty="0">
                <a:latin typeface="Times New Roman"/>
                <a:cs typeface="Times New Roman"/>
              </a:rPr>
              <a:t>di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stage/tirocinio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 err="1">
                <a:latin typeface="Times New Roman"/>
                <a:cs typeface="Times New Roman"/>
              </a:rPr>
              <a:t>curriculare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202</a:t>
            </a:r>
            <a:r>
              <a:rPr lang="it-IT" sz="800" spc="-5" dirty="0">
                <a:latin typeface="Times New Roman"/>
                <a:cs typeface="Times New Roman"/>
              </a:rPr>
              <a:t>3</a:t>
            </a:r>
            <a:endParaRPr sz="800" dirty="0">
              <a:latin typeface="Times New Roman"/>
              <a:cs typeface="Times New Roman"/>
            </a:endParaRPr>
          </a:p>
          <a:p>
            <a:pPr marL="1324610">
              <a:lnSpc>
                <a:spcPct val="100000"/>
              </a:lnSpc>
              <a:spcBef>
                <a:spcPts val="85"/>
              </a:spcBef>
            </a:pPr>
            <a:r>
              <a:rPr sz="800" dirty="0">
                <a:latin typeface="Times New Roman"/>
                <a:cs typeface="Times New Roman"/>
              </a:rPr>
              <a:t>CdS</a:t>
            </a:r>
            <a:r>
              <a:rPr sz="800" spc="-5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n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spc="-20" dirty="0">
                <a:latin typeface="Times New Roman"/>
                <a:cs typeface="Times New Roman"/>
              </a:rPr>
              <a:t>S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5" dirty="0">
                <a:latin typeface="Times New Roman"/>
                <a:cs typeface="Times New Roman"/>
              </a:rPr>
              <a:t>N</a:t>
            </a:r>
            <a:r>
              <a:rPr sz="800" dirty="0">
                <a:latin typeface="Times New Roman"/>
                <a:cs typeface="Times New Roman"/>
              </a:rPr>
              <a:t>ZE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TE</a:t>
            </a:r>
            <a:r>
              <a:rPr sz="800" spc="5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N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H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PS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O</a:t>
            </a:r>
            <a:r>
              <a:rPr sz="800" dirty="0">
                <a:latin typeface="Times New Roman"/>
                <a:cs typeface="Times New Roman"/>
              </a:rPr>
              <a:t>L</a:t>
            </a:r>
            <a:r>
              <a:rPr sz="800" spc="-5" dirty="0">
                <a:latin typeface="Times New Roman"/>
                <a:cs typeface="Times New Roman"/>
              </a:rPr>
              <a:t>OG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H</a:t>
            </a:r>
            <a:r>
              <a:rPr sz="800" dirty="0">
                <a:latin typeface="Times New Roman"/>
                <a:cs typeface="Times New Roman"/>
              </a:rPr>
              <a:t>E</a:t>
            </a:r>
          </a:p>
          <a:p>
            <a:pPr marR="12065" algn="r">
              <a:lnSpc>
                <a:spcPct val="100000"/>
              </a:lnSpc>
              <a:spcBef>
                <a:spcPts val="85"/>
              </a:spcBef>
            </a:pPr>
            <a:r>
              <a:rPr sz="800" spc="-5" dirty="0">
                <a:latin typeface="Times New Roman"/>
                <a:cs typeface="Times New Roman"/>
              </a:rPr>
              <a:t>Ufficio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Stage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del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Dipartimento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di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Scienze</a:t>
            </a:r>
            <a:r>
              <a:rPr sz="800" spc="-5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Biomediche,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Metaboliche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Neuroscienze</a:t>
            </a:r>
            <a:endParaRPr sz="800" dirty="0">
              <a:latin typeface="Times New Roman"/>
              <a:cs typeface="Times New Roman"/>
            </a:endParaRPr>
          </a:p>
          <a:p>
            <a:pPr marR="5080" algn="ctr">
              <a:lnSpc>
                <a:spcPct val="100000"/>
              </a:lnSpc>
              <a:spcBef>
                <a:spcPts val="120"/>
              </a:spcBef>
            </a:pPr>
            <a:r>
              <a:rPr sz="800" dirty="0">
                <a:latin typeface="Times New Roman"/>
                <a:cs typeface="Times New Roman"/>
              </a:rPr>
              <a:t>Data</a:t>
            </a:r>
            <a:r>
              <a:rPr lang="it-IT" sz="800" dirty="0">
                <a:latin typeface="Times New Roman"/>
                <a:cs typeface="Times New Roman"/>
              </a:rPr>
              <a:t> 27.08.2024</a:t>
            </a: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872997"/>
            <a:ext cx="5753735" cy="5230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  <a:hlinkClick r:id="rId2" action="ppaction://hlinksldjump"/>
              </a:rPr>
              <a:t>Sommario</a:t>
            </a:r>
            <a:endParaRPr sz="1600">
              <a:latin typeface="Times New Roman"/>
              <a:cs typeface="Times New Roman"/>
            </a:endParaRPr>
          </a:p>
          <a:p>
            <a:pPr marL="12700" marR="5080" algn="r">
              <a:lnSpc>
                <a:spcPts val="2410"/>
              </a:lnSpc>
              <a:spcBef>
                <a:spcPts val="114"/>
              </a:spcBef>
            </a:pPr>
            <a:r>
              <a:rPr sz="1000" spc="-10" dirty="0">
                <a:latin typeface="Times New Roman"/>
                <a:cs typeface="Times New Roman"/>
                <a:hlinkClick r:id="rId3" action="ppaction://hlinksldjump"/>
              </a:rPr>
              <a:t>PREMESSA</a:t>
            </a:r>
            <a:r>
              <a:rPr sz="1000" spc="-5" dirty="0">
                <a:latin typeface="Times New Roman"/>
                <a:cs typeface="Times New Roman"/>
                <a:hlinkClick r:id="rId3" action="ppaction://hlinksldjump"/>
              </a:rPr>
              <a:t> ...........................................................................................................................................................</a:t>
            </a:r>
            <a:r>
              <a:rPr sz="1000" spc="-5" dirty="0">
                <a:latin typeface="Malgun Gothic"/>
                <a:cs typeface="Malgun Gothic"/>
                <a:hlinkClick r:id="rId3" action="ppaction://hlinksldjump"/>
              </a:rPr>
              <a:t>3 </a:t>
            </a:r>
            <a:r>
              <a:rPr sz="1000" dirty="0">
                <a:latin typeface="Malgun Gothic"/>
                <a:cs typeface="Malgun Gothic"/>
              </a:rPr>
              <a:t> </a:t>
            </a:r>
            <a:r>
              <a:rPr sz="1000" spc="-5" dirty="0">
                <a:latin typeface="Times New Roman"/>
                <a:cs typeface="Times New Roman"/>
                <a:hlinkClick r:id="rId3" action="ppaction://hlinksldjump"/>
              </a:rPr>
              <a:t>DATI</a:t>
            </a:r>
            <a:r>
              <a:rPr sz="1000" spc="80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-5" dirty="0">
                <a:latin typeface="Times New Roman"/>
                <a:cs typeface="Times New Roman"/>
                <a:hlinkClick r:id="rId3" action="ppaction://hlinksldjump"/>
              </a:rPr>
              <a:t>IDENTIFICATIVI</a:t>
            </a:r>
            <a:r>
              <a:rPr sz="1000" spc="85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-5" dirty="0">
                <a:latin typeface="Times New Roman"/>
                <a:cs typeface="Times New Roman"/>
                <a:hlinkClick r:id="rId3" action="ppaction://hlinksldjump"/>
              </a:rPr>
              <a:t>DEL</a:t>
            </a:r>
            <a:r>
              <a:rPr sz="1000" spc="35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-5" dirty="0">
                <a:latin typeface="Times New Roman"/>
                <a:cs typeface="Times New Roman"/>
                <a:hlinkClick r:id="rId3" action="ppaction://hlinksldjump"/>
              </a:rPr>
              <a:t>TIROCINIO</a:t>
            </a:r>
            <a:r>
              <a:rPr sz="1000" spc="80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-5" dirty="0">
                <a:latin typeface="Times New Roman"/>
                <a:cs typeface="Times New Roman"/>
                <a:hlinkClick r:id="rId3" action="ppaction://hlinksldjump"/>
              </a:rPr>
              <a:t>.........................................................................................................</a:t>
            </a:r>
            <a:r>
              <a:rPr sz="1000" spc="-5" dirty="0">
                <a:latin typeface="Malgun Gothic"/>
                <a:cs typeface="Malgun Gothic"/>
                <a:hlinkClick r:id="rId3" action="ppaction://hlinksldjump"/>
              </a:rPr>
              <a:t>3</a:t>
            </a:r>
            <a:endParaRPr sz="1000">
              <a:latin typeface="Malgun Gothic"/>
              <a:cs typeface="Malgun Gothic"/>
            </a:endParaRPr>
          </a:p>
          <a:p>
            <a:pPr marL="142240">
              <a:lnSpc>
                <a:spcPct val="100000"/>
              </a:lnSpc>
              <a:spcBef>
                <a:spcPts val="910"/>
              </a:spcBef>
            </a:pPr>
            <a:r>
              <a:rPr sz="1000" b="1" spc="-5" dirty="0">
                <a:latin typeface="Times New Roman"/>
                <a:cs typeface="Times New Roman"/>
                <a:hlinkClick r:id="rId3" action="ppaction://hlinksldjump"/>
              </a:rPr>
              <a:t>Posizione</a:t>
            </a:r>
            <a:r>
              <a:rPr sz="1000" b="1" spc="150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3" action="ppaction://hlinksldjump"/>
              </a:rPr>
              <a:t>aziendale</a:t>
            </a:r>
            <a:r>
              <a:rPr sz="1000" b="1" spc="140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3" action="ppaction://hlinksldjump"/>
              </a:rPr>
              <a:t>del</a:t>
            </a:r>
            <a:r>
              <a:rPr sz="1000" b="1" spc="150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3" action="ppaction://hlinksldjump"/>
              </a:rPr>
              <a:t>tutor............................................................................................................................</a:t>
            </a:r>
            <a:r>
              <a:rPr sz="1000" b="1" spc="-114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-5" dirty="0">
                <a:latin typeface="Malgun Gothic"/>
                <a:cs typeface="Malgun Gothic"/>
                <a:hlinkClick r:id="rId3" action="ppaction://hlinksldjump"/>
              </a:rPr>
              <a:t>3</a:t>
            </a:r>
            <a:endParaRPr sz="10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latin typeface="Times New Roman"/>
                <a:cs typeface="Times New Roman"/>
                <a:hlinkClick r:id="rId4" action="ppaction://hlinksldjump"/>
              </a:rPr>
              <a:t>VALUTAZIONE</a:t>
            </a:r>
            <a:r>
              <a:rPr sz="1000" spc="210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spc="-5" dirty="0">
                <a:latin typeface="Times New Roman"/>
                <a:cs typeface="Times New Roman"/>
                <a:hlinkClick r:id="rId4" action="ppaction://hlinksldjump"/>
              </a:rPr>
              <a:t>DEL</a:t>
            </a:r>
            <a:r>
              <a:rPr sz="1000" spc="120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spc="-5" dirty="0">
                <a:latin typeface="Times New Roman"/>
                <a:cs typeface="Times New Roman"/>
                <a:hlinkClick r:id="rId4" action="ppaction://hlinksldjump"/>
              </a:rPr>
              <a:t>TIROCINANTE</a:t>
            </a:r>
            <a:r>
              <a:rPr sz="1000" spc="170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spc="-5" dirty="0">
                <a:latin typeface="Times New Roman"/>
                <a:cs typeface="Times New Roman"/>
                <a:hlinkClick r:id="rId4" action="ppaction://hlinksldjump"/>
              </a:rPr>
              <a:t>...............................................................................................................</a:t>
            </a:r>
            <a:r>
              <a:rPr sz="1000" spc="-5" dirty="0">
                <a:latin typeface="Malgun Gothic"/>
                <a:cs typeface="Malgun Gothic"/>
                <a:hlinkClick r:id="rId4" action="ppaction://hlinksldjump"/>
              </a:rPr>
              <a:t>4</a:t>
            </a:r>
            <a:endParaRPr sz="1000">
              <a:latin typeface="Malgun Gothic"/>
              <a:cs typeface="Malgun Gothic"/>
            </a:endParaRPr>
          </a:p>
          <a:p>
            <a:pPr marL="142240" marR="5080">
              <a:lnSpc>
                <a:spcPct val="172000"/>
              </a:lnSpc>
              <a:spcBef>
                <a:spcPts val="350"/>
              </a:spcBef>
            </a:pPr>
            <a:r>
              <a:rPr sz="1000" b="1" spc="-5" dirty="0">
                <a:latin typeface="Times New Roman"/>
                <a:cs typeface="Times New Roman"/>
                <a:hlinkClick r:id="rId4" action="ppaction://hlinksldjump"/>
              </a:rPr>
              <a:t>Le competenze</a:t>
            </a:r>
            <a:r>
              <a:rPr sz="1000" b="1" spc="5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4" action="ppaction://hlinksldjump"/>
              </a:rPr>
              <a:t>di base</a:t>
            </a:r>
            <a:r>
              <a:rPr sz="1000" b="1" spc="20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4" action="ppaction://hlinksldjump"/>
              </a:rPr>
              <a:t>del tirocinante</a:t>
            </a:r>
            <a:r>
              <a:rPr sz="1000" b="1" spc="5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4" action="ppaction://hlinksldjump"/>
              </a:rPr>
              <a:t>sono</a:t>
            </a:r>
            <a:r>
              <a:rPr sz="1000" b="1" spc="-15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4" action="ppaction://hlinksldjump"/>
              </a:rPr>
              <a:t>state</a:t>
            </a:r>
            <a:r>
              <a:rPr sz="1000" b="1" spc="25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4" action="ppaction://hlinksldjump"/>
              </a:rPr>
              <a:t>adeguate</a:t>
            </a:r>
            <a:r>
              <a:rPr sz="1000" b="1" spc="30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4" action="ppaction://hlinksldjump"/>
              </a:rPr>
              <a:t>alle</a:t>
            </a:r>
            <a:r>
              <a:rPr sz="1000" b="1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4" action="ppaction://hlinksldjump"/>
              </a:rPr>
              <a:t>necessità </a:t>
            </a:r>
            <a:r>
              <a:rPr sz="1000" b="1" dirty="0">
                <a:latin typeface="Times New Roman"/>
                <a:cs typeface="Times New Roman"/>
                <a:hlinkClick r:id="rId4" action="ppaction://hlinksldjump"/>
              </a:rPr>
              <a:t>aziendali?..................................</a:t>
            </a:r>
            <a:r>
              <a:rPr sz="1000" dirty="0">
                <a:latin typeface="Malgun Gothic"/>
                <a:cs typeface="Malgun Gothic"/>
                <a:hlinkClick r:id="rId4" action="ppaction://hlinksldjump"/>
              </a:rPr>
              <a:t>4 </a:t>
            </a:r>
            <a:r>
              <a:rPr sz="1000" spc="-340" dirty="0">
                <a:latin typeface="Malgun Gothic"/>
                <a:cs typeface="Malgun Gothic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Il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tirocinante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ha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svolto con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impegno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l’attività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in</a:t>
            </a:r>
            <a:r>
              <a:rPr sz="1000" b="1" spc="-2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azienda?............................................................................5</a:t>
            </a:r>
            <a:endParaRPr sz="1000">
              <a:latin typeface="Times New Roman"/>
              <a:cs typeface="Times New Roman"/>
            </a:endParaRPr>
          </a:p>
          <a:p>
            <a:pPr marL="142240" marR="5080">
              <a:lnSpc>
                <a:spcPct val="131000"/>
              </a:lnSpc>
              <a:spcBef>
                <a:spcPts val="325"/>
              </a:spcBef>
            </a:pPr>
            <a:r>
              <a:rPr sz="1000" b="1" spc="-5" dirty="0">
                <a:latin typeface="Times New Roman"/>
                <a:cs typeface="Times New Roman"/>
                <a:hlinkClick r:id="rId5" action="ppaction://hlinksldjump"/>
              </a:rPr>
              <a:t>Il</a:t>
            </a:r>
            <a:r>
              <a:rPr sz="1000" b="1" dirty="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5" action="ppaction://hlinksldjump"/>
              </a:rPr>
              <a:t>tirocinante ha dimostrato di</a:t>
            </a:r>
            <a:r>
              <a:rPr sz="1000" b="1" spc="240" dirty="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sz="1000" b="1" dirty="0">
                <a:latin typeface="Times New Roman"/>
                <a:cs typeface="Times New Roman"/>
                <a:hlinkClick r:id="rId5" action="ppaction://hlinksldjump"/>
              </a:rPr>
              <a:t>aver </a:t>
            </a:r>
            <a:r>
              <a:rPr sz="1000" b="1" spc="-5" dirty="0">
                <a:latin typeface="Times New Roman"/>
                <a:cs typeface="Times New Roman"/>
                <a:hlinkClick r:id="rId5" action="ppaction://hlinksldjump"/>
              </a:rPr>
              <a:t>sviluppato le</a:t>
            </a:r>
            <a:r>
              <a:rPr sz="1000" b="1" spc="240" dirty="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5" action="ppaction://hlinksldjump"/>
              </a:rPr>
              <a:t>seguenti competenze/capacità</a:t>
            </a:r>
            <a:r>
              <a:rPr sz="1000" b="1" spc="240" dirty="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sz="1000" b="1" spc="-5" dirty="0">
                <a:latin typeface="Times New Roman"/>
                <a:cs typeface="Times New Roman"/>
                <a:hlinkClick r:id="rId5" action="ppaction://hlinksldjump"/>
              </a:rPr>
              <a:t>nel corso 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dell'esperienza</a:t>
            </a:r>
            <a:r>
              <a:rPr sz="1000" b="1" spc="20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di</a:t>
            </a:r>
            <a:r>
              <a:rPr sz="1000" b="1" spc="19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tirocinio?</a:t>
            </a:r>
            <a:r>
              <a:rPr sz="1000" b="1" spc="15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.............................................................................................................................</a:t>
            </a:r>
            <a:r>
              <a:rPr sz="1000" spc="-5" dirty="0">
                <a:latin typeface="Malgun Gothic"/>
                <a:cs typeface="Malgun Gothic"/>
              </a:rPr>
              <a:t>6</a:t>
            </a:r>
            <a:endParaRPr sz="10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50">
              <a:latin typeface="Malgun Gothic"/>
              <a:cs typeface="Malgun Gothic"/>
            </a:endParaRPr>
          </a:p>
          <a:p>
            <a:pPr marL="142240">
              <a:lnSpc>
                <a:spcPct val="100000"/>
              </a:lnSpc>
            </a:pPr>
            <a:r>
              <a:rPr sz="1000" b="1" spc="-5" dirty="0">
                <a:latin typeface="Times New Roman"/>
                <a:cs typeface="Times New Roman"/>
              </a:rPr>
              <a:t>Sono</a:t>
            </a:r>
            <a:r>
              <a:rPr sz="1000" b="1" spc="2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stati</a:t>
            </a:r>
            <a:r>
              <a:rPr sz="1000" b="1" spc="8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raggiunti</a:t>
            </a:r>
            <a:r>
              <a:rPr sz="1000" b="1" spc="8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gli</a:t>
            </a:r>
            <a:r>
              <a:rPr sz="1000" b="1" spc="4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obiettivi</a:t>
            </a:r>
            <a:r>
              <a:rPr sz="1000" b="1" spc="5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formativi</a:t>
            </a:r>
            <a:r>
              <a:rPr sz="1000" b="1" spc="7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tirocinio?...............................................................................</a:t>
            </a:r>
            <a:r>
              <a:rPr sz="1000" spc="-5" dirty="0">
                <a:latin typeface="Malgun Gothic"/>
                <a:cs typeface="Malgun Gothic"/>
              </a:rPr>
              <a:t>6</a:t>
            </a:r>
            <a:endParaRPr sz="10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50">
              <a:latin typeface="Malgun Gothic"/>
              <a:cs typeface="Malgun Gothic"/>
            </a:endParaRPr>
          </a:p>
          <a:p>
            <a:pPr marL="142240">
              <a:lnSpc>
                <a:spcPct val="100000"/>
              </a:lnSpc>
              <a:spcBef>
                <a:spcPts val="5"/>
              </a:spcBef>
            </a:pPr>
            <a:r>
              <a:rPr sz="1000" b="1" spc="-5" dirty="0">
                <a:latin typeface="Times New Roman"/>
                <a:cs typeface="Times New Roman"/>
              </a:rPr>
              <a:t>È</a:t>
            </a:r>
            <a:r>
              <a:rPr sz="1000" b="1" spc="10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soddisfatto</a:t>
            </a:r>
            <a:r>
              <a:rPr sz="1000" b="1" spc="1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dell’attività</a:t>
            </a:r>
            <a:r>
              <a:rPr sz="1000" b="1" spc="9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</a:t>
            </a:r>
            <a:r>
              <a:rPr sz="1000" b="1" spc="9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tirocinante?......................................................................................................</a:t>
            </a:r>
            <a:r>
              <a:rPr sz="1000" b="1" spc="-1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Malgun Gothic"/>
                <a:cs typeface="Malgun Gothic"/>
              </a:rPr>
              <a:t>7</a:t>
            </a:r>
            <a:endParaRPr sz="1000">
              <a:latin typeface="Malgun Gothic"/>
              <a:cs typeface="Malgun Gothic"/>
            </a:endParaRPr>
          </a:p>
          <a:p>
            <a:pPr marL="142240" marR="5080" algn="r">
              <a:lnSpc>
                <a:spcPts val="2410"/>
              </a:lnSpc>
              <a:spcBef>
                <a:spcPts val="259"/>
              </a:spcBef>
            </a:pPr>
            <a:r>
              <a:rPr sz="1000" b="1" spc="-5" dirty="0">
                <a:latin typeface="Times New Roman"/>
                <a:cs typeface="Times New Roman"/>
              </a:rPr>
              <a:t>A seguito del tirocinio, la Sua azienda ha fatto un'offerta di lavoro </a:t>
            </a:r>
            <a:r>
              <a:rPr sz="1000" b="1" dirty="0">
                <a:latin typeface="Times New Roman"/>
                <a:cs typeface="Times New Roman"/>
              </a:rPr>
              <a:t>al </a:t>
            </a:r>
            <a:r>
              <a:rPr sz="1000" b="1" spc="-5" dirty="0">
                <a:latin typeface="Times New Roman"/>
                <a:cs typeface="Times New Roman"/>
              </a:rPr>
              <a:t>tirocinante? </a:t>
            </a:r>
            <a:r>
              <a:rPr sz="1000" b="1" dirty="0">
                <a:latin typeface="Times New Roman"/>
                <a:cs typeface="Times New Roman"/>
              </a:rPr>
              <a:t>...................................</a:t>
            </a:r>
            <a:r>
              <a:rPr sz="1000" dirty="0">
                <a:latin typeface="Malgun Gothic"/>
                <a:cs typeface="Malgun Gothic"/>
              </a:rPr>
              <a:t>7 </a:t>
            </a:r>
            <a:r>
              <a:rPr sz="1000" spc="-340" dirty="0">
                <a:latin typeface="Malgun Gothic"/>
                <a:cs typeface="Malgun Gothic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Con</a:t>
            </a:r>
            <a:r>
              <a:rPr sz="1000" b="1" spc="8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quale</a:t>
            </a:r>
            <a:r>
              <a:rPr sz="1000" b="1" spc="10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tipo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di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collaborazione?</a:t>
            </a:r>
            <a:r>
              <a:rPr sz="1000" b="1" spc="-4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...................................................................................................................</a:t>
            </a:r>
            <a:r>
              <a:rPr sz="1000" spc="-5" dirty="0">
                <a:latin typeface="Malgun Gothic"/>
                <a:cs typeface="Malgun Gothic"/>
              </a:rPr>
              <a:t>8</a:t>
            </a:r>
            <a:endParaRPr sz="1000">
              <a:latin typeface="Malgun Gothic"/>
              <a:cs typeface="Malgun Gothic"/>
            </a:endParaRPr>
          </a:p>
          <a:p>
            <a:pPr marL="142240">
              <a:lnSpc>
                <a:spcPct val="100000"/>
              </a:lnSpc>
              <a:spcBef>
                <a:spcPts val="930"/>
              </a:spcBef>
            </a:pPr>
            <a:r>
              <a:rPr sz="1000" b="1" spc="-5" dirty="0">
                <a:latin typeface="Times New Roman"/>
                <a:cs typeface="Times New Roman"/>
              </a:rPr>
              <a:t>Punti</a:t>
            </a:r>
            <a:r>
              <a:rPr sz="1000" b="1" spc="8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di</a:t>
            </a:r>
            <a:r>
              <a:rPr sz="1000" b="1" spc="10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forza</a:t>
            </a:r>
            <a:r>
              <a:rPr sz="1000" b="1" spc="9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tirocinante</a:t>
            </a:r>
            <a:r>
              <a:rPr sz="1000" b="1" spc="9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(testo)</a:t>
            </a:r>
            <a:r>
              <a:rPr sz="1000" b="1" spc="7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...............................................................................................................</a:t>
            </a:r>
            <a:r>
              <a:rPr sz="1000" spc="-5" dirty="0">
                <a:latin typeface="Malgun Gothic"/>
                <a:cs typeface="Malgun Gothic"/>
              </a:rPr>
              <a:t>9</a:t>
            </a:r>
            <a:endParaRPr sz="10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50">
              <a:latin typeface="Malgun Gothic"/>
              <a:cs typeface="Malgun Gothic"/>
            </a:endParaRPr>
          </a:p>
          <a:p>
            <a:pPr marL="142240">
              <a:lnSpc>
                <a:spcPct val="100000"/>
              </a:lnSpc>
            </a:pPr>
            <a:r>
              <a:rPr sz="1000" b="1" spc="-5" dirty="0">
                <a:latin typeface="Times New Roman"/>
                <a:cs typeface="Times New Roman"/>
              </a:rPr>
              <a:t>Eventuali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aree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di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miglioramento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</a:t>
            </a:r>
            <a:r>
              <a:rPr sz="1000" b="1" spc="-2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tirocinante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(testo)</a:t>
            </a:r>
            <a:r>
              <a:rPr sz="1000" b="1" spc="-8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................................................................................</a:t>
            </a:r>
            <a:r>
              <a:rPr sz="1000" dirty="0">
                <a:latin typeface="Malgun Gothic"/>
                <a:cs typeface="Malgun Gothic"/>
              </a:rPr>
              <a:t>9</a:t>
            </a:r>
            <a:endParaRPr sz="10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65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spc="-10" dirty="0">
                <a:latin typeface="Times New Roman"/>
                <a:cs typeface="Times New Roman"/>
              </a:rPr>
              <a:t>VALUTAZIONE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DELL’UNIVERSITÀ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CHE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HA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PROMOSSO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IL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TIROCINIO..............................................</a:t>
            </a:r>
            <a:r>
              <a:rPr sz="1000" spc="-5" dirty="0">
                <a:latin typeface="Malgun Gothic"/>
                <a:cs typeface="Malgun Gothic"/>
              </a:rPr>
              <a:t>10</a:t>
            </a:r>
            <a:endParaRPr sz="10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50">
              <a:latin typeface="Malgun Gothic"/>
              <a:cs typeface="Malgun Gothic"/>
            </a:endParaRPr>
          </a:p>
          <a:p>
            <a:pPr marL="142240">
              <a:lnSpc>
                <a:spcPct val="100000"/>
              </a:lnSpc>
              <a:spcBef>
                <a:spcPts val="5"/>
              </a:spcBef>
            </a:pPr>
            <a:r>
              <a:rPr sz="1000" b="1" spc="-5" dirty="0">
                <a:latin typeface="Times New Roman"/>
                <a:cs typeface="Times New Roman"/>
              </a:rPr>
              <a:t>È</a:t>
            </a:r>
            <a:r>
              <a:rPr sz="1000" b="1" spc="5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soddisfatto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servizio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di</a:t>
            </a:r>
            <a:r>
              <a:rPr sz="1000" b="1" spc="7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gestione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tirocinio?......................................................................................</a:t>
            </a:r>
            <a:r>
              <a:rPr sz="1000" spc="-5" dirty="0">
                <a:latin typeface="Malgun Gothic"/>
                <a:cs typeface="Malgun Gothic"/>
              </a:rPr>
              <a:t>10</a:t>
            </a:r>
            <a:endParaRPr sz="10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50">
              <a:latin typeface="Malgun Gothic"/>
              <a:cs typeface="Malgun Gothic"/>
            </a:endParaRPr>
          </a:p>
          <a:p>
            <a:pPr marL="142240">
              <a:lnSpc>
                <a:spcPct val="100000"/>
              </a:lnSpc>
            </a:pPr>
            <a:r>
              <a:rPr sz="1000" b="1" spc="-5" dirty="0">
                <a:latin typeface="Times New Roman"/>
                <a:cs typeface="Times New Roman"/>
              </a:rPr>
              <a:t>Suggerimenti 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criticità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</a:t>
            </a:r>
            <a:r>
              <a:rPr sz="1000" b="1" spc="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servizio di</a:t>
            </a:r>
            <a:r>
              <a:rPr sz="1000" b="1" spc="-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gestione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del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tirocinio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(testo)...........................................................</a:t>
            </a:r>
            <a:r>
              <a:rPr sz="1000" dirty="0">
                <a:latin typeface="Malgun Gothic"/>
                <a:cs typeface="Malgun Gothic"/>
              </a:rPr>
              <a:t>10</a:t>
            </a:r>
            <a:endParaRPr sz="10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897584"/>
            <a:ext cx="5770880" cy="175895"/>
          </a:xfrm>
          <a:prstGeom prst="rect">
            <a:avLst/>
          </a:prstGeom>
          <a:solidFill>
            <a:srgbClr val="D14122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355"/>
              </a:lnSpc>
            </a:pP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PREMESSA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310386"/>
            <a:ext cx="5766435" cy="1234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0400"/>
              </a:lnSpc>
              <a:spcBef>
                <a:spcPts val="95"/>
              </a:spcBef>
            </a:pPr>
            <a:r>
              <a:rPr sz="1200" spc="-10" dirty="0">
                <a:latin typeface="Times New Roman"/>
                <a:cs typeface="Times New Roman"/>
              </a:rPr>
              <a:t>Il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presente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riporta 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risultati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relativi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rilevazione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delle</a:t>
            </a:r>
            <a:r>
              <a:rPr sz="1200" dirty="0">
                <a:latin typeface="Times New Roman"/>
                <a:cs typeface="Times New Roman"/>
              </a:rPr>
              <a:t> opinioni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enti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imprese</a:t>
            </a:r>
            <a:r>
              <a:rPr sz="1200" dirty="0">
                <a:latin typeface="Times New Roman"/>
                <a:cs typeface="Times New Roman"/>
              </a:rPr>
              <a:t> che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hanno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organizzato</a:t>
            </a:r>
            <a:r>
              <a:rPr sz="1200" dirty="0">
                <a:latin typeface="Times New Roman"/>
                <a:cs typeface="Times New Roman"/>
              </a:rPr>
              <a:t> tirocini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curriculari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terminati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nel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 err="1">
                <a:latin typeface="Times New Roman"/>
                <a:cs typeface="Times New Roman"/>
              </a:rPr>
              <a:t>periodo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01.01.202</a:t>
            </a:r>
            <a:r>
              <a:rPr lang="it-IT" sz="1200" dirty="0">
                <a:latin typeface="Times New Roman"/>
                <a:cs typeface="Times New Roman"/>
              </a:rPr>
              <a:t>3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31.12.202</a:t>
            </a:r>
            <a:r>
              <a:rPr lang="it-IT" sz="1200" spc="-5" dirty="0">
                <a:latin typeface="Times New Roman"/>
                <a:cs typeface="Times New Roman"/>
              </a:rPr>
              <a:t>3.</a:t>
            </a:r>
            <a:endParaRPr sz="1200" dirty="0">
              <a:latin typeface="Times New Roman"/>
              <a:cs typeface="Times New Roman"/>
            </a:endParaRPr>
          </a:p>
          <a:p>
            <a:pPr marL="12700" marR="9525" algn="just">
              <a:lnSpc>
                <a:spcPct val="110000"/>
              </a:lnSpc>
            </a:pPr>
            <a:r>
              <a:rPr sz="1200" dirty="0">
                <a:latin typeface="Times New Roman"/>
                <a:cs typeface="Times New Roman"/>
              </a:rPr>
              <a:t>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risultati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sono</a:t>
            </a:r>
            <a:r>
              <a:rPr sz="1200" dirty="0">
                <a:latin typeface="Times New Roman"/>
                <a:cs typeface="Times New Roman"/>
              </a:rPr>
              <a:t> messi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disposizione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dal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Servizio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Orientamento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</a:t>
            </a:r>
            <a:r>
              <a:rPr sz="1200" dirty="0">
                <a:latin typeface="Times New Roman"/>
                <a:cs typeface="Times New Roman"/>
              </a:rPr>
              <a:t> Lavoro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Placement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UNIMORE</a:t>
            </a:r>
            <a:r>
              <a:rPr sz="1200" dirty="0">
                <a:latin typeface="Times New Roman"/>
                <a:cs typeface="Times New Roman"/>
              </a:rPr>
              <a:t> 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dalla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Direzione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Pianificazione,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Valutazione,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SIA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attraverso</a:t>
            </a:r>
            <a:r>
              <a:rPr sz="1200" dirty="0">
                <a:latin typeface="Times New Roman"/>
                <a:cs typeface="Times New Roman"/>
              </a:rPr>
              <a:t> la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piattaforma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AlmaLaurea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Tirocini.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416" y="2964433"/>
            <a:ext cx="5770880" cy="175260"/>
          </a:xfrm>
          <a:prstGeom prst="rect">
            <a:avLst/>
          </a:prstGeom>
          <a:solidFill>
            <a:srgbClr val="D14122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355"/>
              </a:lnSpc>
            </a:pP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DATI</a:t>
            </a:r>
            <a:r>
              <a:rPr sz="1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IDENTIFICATIVI</a:t>
            </a:r>
            <a:r>
              <a:rPr sz="1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DEL</a:t>
            </a:r>
            <a:r>
              <a:rPr sz="1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TIROCINIO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674490"/>
            <a:ext cx="279463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Posizione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aziendale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del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tutor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 dirty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Domanda: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X8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-</a:t>
            </a:r>
            <a:r>
              <a:rPr sz="1200" spc="-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Posizione</a:t>
            </a:r>
            <a:r>
              <a:rPr sz="1200" spc="-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aziendale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del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tutor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28" name="object 28"/>
          <p:cNvSpPr txBox="1"/>
          <p:nvPr/>
        </p:nvSpPr>
        <p:spPr>
          <a:xfrm>
            <a:off x="2265997" y="10085665"/>
            <a:ext cx="3438525" cy="54165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R="29845" algn="r">
              <a:lnSpc>
                <a:spcPct val="100000"/>
              </a:lnSpc>
              <a:spcBef>
                <a:spcPts val="15"/>
              </a:spcBef>
            </a:pPr>
            <a:r>
              <a:rPr sz="800" spc="-5" dirty="0">
                <a:latin typeface="Times New Roman"/>
                <a:cs typeface="Times New Roman"/>
              </a:rPr>
              <a:t>Opinioni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di </a:t>
            </a:r>
            <a:r>
              <a:rPr sz="800" spc="-5" dirty="0">
                <a:latin typeface="Times New Roman"/>
                <a:cs typeface="Times New Roman"/>
              </a:rPr>
              <a:t>enti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imprese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accordi </a:t>
            </a:r>
            <a:r>
              <a:rPr sz="800" dirty="0">
                <a:latin typeface="Times New Roman"/>
                <a:cs typeface="Times New Roman"/>
              </a:rPr>
              <a:t>di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stage/tirocinio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 err="1">
                <a:latin typeface="Times New Roman"/>
                <a:cs typeface="Times New Roman"/>
              </a:rPr>
              <a:t>curriculare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202</a:t>
            </a:r>
            <a:r>
              <a:rPr lang="it-IT" sz="800" spc="-5" dirty="0">
                <a:latin typeface="Times New Roman"/>
                <a:cs typeface="Times New Roman"/>
              </a:rPr>
              <a:t>3</a:t>
            </a:r>
            <a:endParaRPr sz="800" dirty="0">
              <a:latin typeface="Times New Roman"/>
              <a:cs typeface="Times New Roman"/>
            </a:endParaRPr>
          </a:p>
          <a:p>
            <a:pPr marL="1324610">
              <a:lnSpc>
                <a:spcPct val="100000"/>
              </a:lnSpc>
              <a:spcBef>
                <a:spcPts val="85"/>
              </a:spcBef>
            </a:pPr>
            <a:r>
              <a:rPr sz="800" dirty="0">
                <a:latin typeface="Times New Roman"/>
                <a:cs typeface="Times New Roman"/>
              </a:rPr>
              <a:t>CdS</a:t>
            </a:r>
            <a:r>
              <a:rPr sz="800" spc="-5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n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spc="-20" dirty="0">
                <a:latin typeface="Times New Roman"/>
                <a:cs typeface="Times New Roman"/>
              </a:rPr>
              <a:t>S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5" dirty="0">
                <a:latin typeface="Times New Roman"/>
                <a:cs typeface="Times New Roman"/>
              </a:rPr>
              <a:t>N</a:t>
            </a:r>
            <a:r>
              <a:rPr sz="800" dirty="0">
                <a:latin typeface="Times New Roman"/>
                <a:cs typeface="Times New Roman"/>
              </a:rPr>
              <a:t>ZE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TE</a:t>
            </a:r>
            <a:r>
              <a:rPr sz="800" spc="5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N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H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PS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O</a:t>
            </a:r>
            <a:r>
              <a:rPr sz="800" dirty="0">
                <a:latin typeface="Times New Roman"/>
                <a:cs typeface="Times New Roman"/>
              </a:rPr>
              <a:t>L</a:t>
            </a:r>
            <a:r>
              <a:rPr sz="800" spc="-5" dirty="0">
                <a:latin typeface="Times New Roman"/>
                <a:cs typeface="Times New Roman"/>
              </a:rPr>
              <a:t>OG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H</a:t>
            </a:r>
            <a:r>
              <a:rPr sz="800" dirty="0">
                <a:latin typeface="Times New Roman"/>
                <a:cs typeface="Times New Roman"/>
              </a:rPr>
              <a:t>E</a:t>
            </a:r>
          </a:p>
          <a:p>
            <a:pPr marR="12065" algn="r">
              <a:lnSpc>
                <a:spcPct val="100000"/>
              </a:lnSpc>
              <a:spcBef>
                <a:spcPts val="85"/>
              </a:spcBef>
            </a:pPr>
            <a:r>
              <a:rPr sz="800" spc="-5" dirty="0">
                <a:latin typeface="Times New Roman"/>
                <a:cs typeface="Times New Roman"/>
              </a:rPr>
              <a:t>Ufficio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Stage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del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Dipartimento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di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Scienze</a:t>
            </a:r>
            <a:r>
              <a:rPr sz="800" spc="-5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Biomediche,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Metaboliche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Neuroscienze</a:t>
            </a:r>
            <a:endParaRPr sz="8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800" dirty="0">
                <a:latin typeface="Times New Roman"/>
                <a:cs typeface="Times New Roman"/>
              </a:rPr>
              <a:t>Data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27/08/2024</a:t>
            </a: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23766815-870C-FE4B-2305-80764D554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60" y="4478509"/>
            <a:ext cx="7137400" cy="1503624"/>
          </a:xfrm>
          <a:prstGeom prst="rect">
            <a:avLst/>
          </a:prstGeom>
        </p:spPr>
      </p:pic>
      <p:pic>
        <p:nvPicPr>
          <p:cNvPr id="32" name="Immagine 31">
            <a:extLst>
              <a:ext uri="{FF2B5EF4-FFF2-40B4-BE49-F238E27FC236}">
                <a16:creationId xmlns:a16="http://schemas.microsoft.com/office/drawing/2014/main" id="{619C8B5F-53B4-9FB3-3F85-6DD2354703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200" y="6212693"/>
            <a:ext cx="5978494" cy="34379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416" y="897584"/>
            <a:ext cx="5770880" cy="175895"/>
          </a:xfrm>
          <a:prstGeom prst="rect">
            <a:avLst/>
          </a:prstGeom>
          <a:solidFill>
            <a:srgbClr val="D14122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ts val="1355"/>
              </a:lnSpc>
            </a:pP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VALUTAZIONE</a:t>
            </a:r>
            <a:r>
              <a:rPr sz="1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DEL</a:t>
            </a:r>
            <a:r>
              <a:rPr sz="1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TIROCINANTE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6900" y="1228089"/>
            <a:ext cx="6823075" cy="575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Le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competenze </a:t>
            </a:r>
            <a:r>
              <a:rPr sz="1200" b="1" dirty="0">
                <a:latin typeface="Times New Roman"/>
                <a:cs typeface="Times New Roman"/>
              </a:rPr>
              <a:t>di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base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del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tirocinante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sono state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adeguate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alle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necessità</a:t>
            </a:r>
            <a:r>
              <a:rPr sz="1200" b="1" dirty="0">
                <a:latin typeface="Times New Roman"/>
                <a:cs typeface="Times New Roman"/>
              </a:rPr>
              <a:t> aziendali?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Domanda:</a:t>
            </a:r>
            <a:r>
              <a:rPr sz="1200" spc="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B1</a:t>
            </a:r>
            <a:r>
              <a:rPr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-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Secondo</a:t>
            </a:r>
            <a:r>
              <a:rPr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Lei,</a:t>
            </a:r>
            <a:r>
              <a:rPr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le</a:t>
            </a:r>
            <a:r>
              <a:rPr sz="1200" spc="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competenze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di</a:t>
            </a:r>
            <a:r>
              <a:rPr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base del</a:t>
            </a:r>
            <a:r>
              <a:rPr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tirocinante</a:t>
            </a:r>
            <a:r>
              <a:rPr sz="1200" spc="2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sono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state</a:t>
            </a:r>
            <a:r>
              <a:rPr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adeguate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alle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necessità</a:t>
            </a:r>
            <a:r>
              <a:rPr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aziendali?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19" name="object 19"/>
          <p:cNvSpPr txBox="1"/>
          <p:nvPr/>
        </p:nvSpPr>
        <p:spPr>
          <a:xfrm>
            <a:off x="2326956" y="9570419"/>
            <a:ext cx="3438525" cy="655949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R="29845" algn="r">
              <a:lnSpc>
                <a:spcPct val="100000"/>
              </a:lnSpc>
              <a:spcBef>
                <a:spcPts val="1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Opinioni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di </a:t>
            </a:r>
            <a:r>
              <a:rPr lang="it-IT" sz="800" spc="-5" dirty="0">
                <a:latin typeface="Times New Roman"/>
                <a:cs typeface="Times New Roman"/>
              </a:rPr>
              <a:t>enti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imprese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con</a:t>
            </a:r>
            <a:r>
              <a:rPr lang="it-IT" sz="80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accordi </a:t>
            </a:r>
            <a:r>
              <a:rPr lang="it-IT" sz="800" dirty="0">
                <a:latin typeface="Times New Roman"/>
                <a:cs typeface="Times New Roman"/>
              </a:rPr>
              <a:t>di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stage/tirocinio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curriculare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2023</a:t>
            </a:r>
            <a:endParaRPr lang="it-IT" sz="800" dirty="0">
              <a:latin typeface="Times New Roman"/>
              <a:cs typeface="Times New Roman"/>
            </a:endParaRPr>
          </a:p>
          <a:p>
            <a:pPr marL="1324610">
              <a:lnSpc>
                <a:spcPct val="100000"/>
              </a:lnSpc>
              <a:spcBef>
                <a:spcPts val="85"/>
              </a:spcBef>
            </a:pPr>
            <a:r>
              <a:rPr lang="it-IT" sz="800" dirty="0" err="1">
                <a:latin typeface="Times New Roman"/>
                <a:cs typeface="Times New Roman"/>
              </a:rPr>
              <a:t>CdS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1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n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spc="-20" dirty="0">
                <a:latin typeface="Times New Roman"/>
                <a:cs typeface="Times New Roman"/>
              </a:rPr>
              <a:t>S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dirty="0">
                <a:latin typeface="Times New Roman"/>
                <a:cs typeface="Times New Roman"/>
              </a:rPr>
              <a:t>ZE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TE</a:t>
            </a:r>
            <a:r>
              <a:rPr lang="it-IT" sz="800" spc="5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PS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O</a:t>
            </a:r>
            <a:r>
              <a:rPr lang="it-IT" sz="800" dirty="0">
                <a:latin typeface="Times New Roman"/>
                <a:cs typeface="Times New Roman"/>
              </a:rPr>
              <a:t>L</a:t>
            </a:r>
            <a:r>
              <a:rPr lang="it-IT" sz="800" spc="-5" dirty="0">
                <a:latin typeface="Times New Roman"/>
                <a:cs typeface="Times New Roman"/>
              </a:rPr>
              <a:t>OG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</a:p>
          <a:p>
            <a:pPr marR="12065" algn="r">
              <a:lnSpc>
                <a:spcPct val="100000"/>
              </a:lnSpc>
              <a:spcBef>
                <a:spcPts val="8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Ufficio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del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Dipartimento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Scienze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Biomediche,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Metaboliche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Neuroscienze</a:t>
            </a:r>
            <a:endParaRPr lang="it-IT" sz="8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lang="it-IT" sz="800" dirty="0">
                <a:latin typeface="Times New Roman"/>
                <a:cs typeface="Times New Roman"/>
              </a:rPr>
              <a:t>Data 27.08.2024</a:t>
            </a:r>
          </a:p>
          <a:p>
            <a:pPr marR="29845" algn="r">
              <a:lnSpc>
                <a:spcPct val="100000"/>
              </a:lnSpc>
              <a:spcBef>
                <a:spcPts val="15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1FC1FAF4-82FF-E562-FA0F-5B9710E46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2057507"/>
            <a:ext cx="6691818" cy="1844568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948FD48F-D12F-5D80-E61B-B0BC249DA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8600" y="4511675"/>
            <a:ext cx="600508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061973"/>
            <a:ext cx="5389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Il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tirocinante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ha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svolto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con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impegno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l’attività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in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azienda?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Domanda:</a:t>
            </a:r>
            <a:r>
              <a:rPr sz="1200" spc="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B2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-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 Secondo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Lei,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il</a:t>
            </a:r>
            <a:r>
              <a:rPr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tirocinante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ha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svolto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con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impegno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l’attività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in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azienda?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14" name="object 14"/>
          <p:cNvSpPr txBox="1"/>
          <p:nvPr/>
        </p:nvSpPr>
        <p:spPr>
          <a:xfrm>
            <a:off x="2304096" y="9771845"/>
            <a:ext cx="3438525" cy="79188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R="29845" algn="r">
              <a:lnSpc>
                <a:spcPct val="100000"/>
              </a:lnSpc>
              <a:spcBef>
                <a:spcPts val="15"/>
              </a:spcBef>
            </a:pPr>
            <a:r>
              <a:rPr sz="800" spc="-5" dirty="0">
                <a:latin typeface="Times New Roman"/>
                <a:cs typeface="Times New Roman"/>
              </a:rPr>
              <a:t>Opinioni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di </a:t>
            </a:r>
            <a:r>
              <a:rPr sz="800" spc="-5" dirty="0">
                <a:latin typeface="Times New Roman"/>
                <a:cs typeface="Times New Roman"/>
              </a:rPr>
              <a:t>enti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imprese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con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accordi </a:t>
            </a:r>
            <a:r>
              <a:rPr sz="800" dirty="0">
                <a:latin typeface="Times New Roman"/>
                <a:cs typeface="Times New Roman"/>
              </a:rPr>
              <a:t>di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stage/tirocinio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 err="1">
                <a:latin typeface="Times New Roman"/>
                <a:cs typeface="Times New Roman"/>
              </a:rPr>
              <a:t>curriculare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202</a:t>
            </a:r>
            <a:r>
              <a:rPr lang="it-IT" sz="800" spc="-5" dirty="0">
                <a:latin typeface="Times New Roman"/>
                <a:cs typeface="Times New Roman"/>
              </a:rPr>
              <a:t>3</a:t>
            </a:r>
          </a:p>
          <a:p>
            <a:pPr marR="29845" algn="r">
              <a:lnSpc>
                <a:spcPct val="100000"/>
              </a:lnSpc>
              <a:spcBef>
                <a:spcPts val="15"/>
              </a:spcBef>
            </a:pPr>
            <a:endParaRPr sz="800" dirty="0">
              <a:latin typeface="Times New Roman"/>
              <a:cs typeface="Times New Roman"/>
            </a:endParaRPr>
          </a:p>
          <a:p>
            <a:pPr marL="1324610">
              <a:lnSpc>
                <a:spcPct val="100000"/>
              </a:lnSpc>
              <a:spcBef>
                <a:spcPts val="85"/>
              </a:spcBef>
            </a:pPr>
            <a:r>
              <a:rPr sz="800" dirty="0">
                <a:latin typeface="Times New Roman"/>
                <a:cs typeface="Times New Roman"/>
              </a:rPr>
              <a:t>CdS</a:t>
            </a:r>
            <a:r>
              <a:rPr sz="800" spc="-5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n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spc="-20" dirty="0">
                <a:latin typeface="Times New Roman"/>
                <a:cs typeface="Times New Roman"/>
              </a:rPr>
              <a:t>S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5" dirty="0">
                <a:latin typeface="Times New Roman"/>
                <a:cs typeface="Times New Roman"/>
              </a:rPr>
              <a:t>N</a:t>
            </a:r>
            <a:r>
              <a:rPr sz="800" dirty="0">
                <a:latin typeface="Times New Roman"/>
                <a:cs typeface="Times New Roman"/>
              </a:rPr>
              <a:t>ZE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TE</a:t>
            </a:r>
            <a:r>
              <a:rPr sz="800" spc="5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N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H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PS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O</a:t>
            </a:r>
            <a:r>
              <a:rPr sz="800" dirty="0">
                <a:latin typeface="Times New Roman"/>
                <a:cs typeface="Times New Roman"/>
              </a:rPr>
              <a:t>L</a:t>
            </a:r>
            <a:r>
              <a:rPr sz="800" spc="-5" dirty="0">
                <a:latin typeface="Times New Roman"/>
                <a:cs typeface="Times New Roman"/>
              </a:rPr>
              <a:t>OG</a:t>
            </a:r>
            <a:r>
              <a:rPr sz="800" spc="-20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C</a:t>
            </a:r>
            <a:r>
              <a:rPr sz="800" spc="-5" dirty="0">
                <a:latin typeface="Times New Roman"/>
                <a:cs typeface="Times New Roman"/>
              </a:rPr>
              <a:t>H</a:t>
            </a:r>
            <a:r>
              <a:rPr sz="800" dirty="0">
                <a:latin typeface="Times New Roman"/>
                <a:cs typeface="Times New Roman"/>
              </a:rPr>
              <a:t>E</a:t>
            </a:r>
          </a:p>
          <a:p>
            <a:pPr marR="12065" algn="r">
              <a:lnSpc>
                <a:spcPct val="100000"/>
              </a:lnSpc>
              <a:spcBef>
                <a:spcPts val="85"/>
              </a:spcBef>
            </a:pPr>
            <a:r>
              <a:rPr sz="800" spc="-5" dirty="0">
                <a:latin typeface="Times New Roman"/>
                <a:cs typeface="Times New Roman"/>
              </a:rPr>
              <a:t>Ufficio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Stage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del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Dipartimento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di</a:t>
            </a:r>
            <a:r>
              <a:rPr sz="800" spc="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Scienze</a:t>
            </a:r>
            <a:r>
              <a:rPr sz="800" spc="-5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Biomediche,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Metaboliche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e</a:t>
            </a:r>
            <a:r>
              <a:rPr sz="800" spc="-2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Neuroscienze</a:t>
            </a:r>
            <a:endParaRPr sz="8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800" dirty="0">
                <a:latin typeface="Times New Roman"/>
                <a:cs typeface="Times New Roman"/>
              </a:rPr>
              <a:t>Data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 27.08.2024</a:t>
            </a: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19159BD1-EC35-CDA3-F8A2-79A09E475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790507"/>
            <a:ext cx="6259500" cy="1959168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E16F8C3E-4795-6A0D-F9E0-8EB17ABB5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604" y="4283075"/>
            <a:ext cx="6073666" cy="358933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58772"/>
            <a:ext cx="5726430" cy="10778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Il </a:t>
            </a:r>
            <a:r>
              <a:rPr sz="1200" b="1" spc="-5" dirty="0">
                <a:latin typeface="Times New Roman"/>
                <a:cs typeface="Times New Roman"/>
              </a:rPr>
              <a:t>tirocinante </a:t>
            </a:r>
            <a:r>
              <a:rPr sz="1200" b="1" dirty="0">
                <a:latin typeface="Times New Roman"/>
                <a:cs typeface="Times New Roman"/>
              </a:rPr>
              <a:t>ha </a:t>
            </a:r>
            <a:r>
              <a:rPr sz="1200" b="1" spc="-5" dirty="0">
                <a:latin typeface="Times New Roman"/>
                <a:cs typeface="Times New Roman"/>
              </a:rPr>
              <a:t>dimostrato </a:t>
            </a:r>
            <a:r>
              <a:rPr sz="1200" b="1" dirty="0">
                <a:latin typeface="Times New Roman"/>
                <a:cs typeface="Times New Roman"/>
              </a:rPr>
              <a:t>di </a:t>
            </a:r>
            <a:r>
              <a:rPr sz="1200" b="1" spc="-5" dirty="0">
                <a:latin typeface="Times New Roman"/>
                <a:cs typeface="Times New Roman"/>
              </a:rPr>
              <a:t>aver sviluppato </a:t>
            </a:r>
            <a:r>
              <a:rPr sz="1200" b="1" dirty="0">
                <a:latin typeface="Times New Roman"/>
                <a:cs typeface="Times New Roman"/>
              </a:rPr>
              <a:t>le </a:t>
            </a:r>
            <a:r>
              <a:rPr sz="1200" b="1" spc="-5" dirty="0">
                <a:latin typeface="Times New Roman"/>
                <a:cs typeface="Times New Roman"/>
              </a:rPr>
              <a:t>seguenti competenze/capacità nel corso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dell'esperienza </a:t>
            </a:r>
            <a:r>
              <a:rPr sz="1200" b="1" dirty="0">
                <a:latin typeface="Times New Roman"/>
                <a:cs typeface="Times New Roman"/>
              </a:rPr>
              <a:t>di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 err="1">
                <a:latin typeface="Times New Roman"/>
                <a:cs typeface="Times New Roman"/>
              </a:rPr>
              <a:t>tirocinio</a:t>
            </a:r>
            <a:r>
              <a:rPr sz="1200" b="1" spc="-5" dirty="0">
                <a:latin typeface="Times New Roman"/>
                <a:cs typeface="Times New Roman"/>
              </a:rPr>
              <a:t>?</a:t>
            </a:r>
            <a:endParaRPr lang="it-IT" sz="1200" b="1" spc="-5" dirty="0">
              <a:latin typeface="Times New Roman"/>
              <a:cs typeface="Times New Roman"/>
            </a:endParaRPr>
          </a:p>
          <a:p>
            <a:pPr marL="12700" marR="5080">
              <a:lnSpc>
                <a:spcPct val="110100"/>
              </a:lnSpc>
              <a:spcBef>
                <a:spcPts val="10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2700" marR="417195">
              <a:lnSpc>
                <a:spcPct val="110000"/>
              </a:lnSpc>
              <a:spcBef>
                <a:spcPts val="395"/>
              </a:spcBef>
            </a:pP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Domanda: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B3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-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Secondo</a:t>
            </a:r>
            <a:r>
              <a:rPr sz="1200" spc="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Lei,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il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tirocinante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ha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dimostrato</a:t>
            </a:r>
            <a:r>
              <a:rPr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di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aver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sviluppato</a:t>
            </a:r>
            <a:r>
              <a:rPr sz="1200" spc="1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le</a:t>
            </a:r>
            <a:r>
              <a:rPr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seguenti </a:t>
            </a:r>
            <a:r>
              <a:rPr sz="1200" spc="-28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competenze/capacità nel</a:t>
            </a:r>
            <a:r>
              <a:rPr sz="1200" spc="4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corso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dell'esperienza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di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tirocinio?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508" y="4755006"/>
            <a:ext cx="528764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it-IT" sz="1200" b="1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endParaRPr lang="it-IT" sz="1200" b="1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endParaRPr lang="it-IT" sz="1200" b="1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endParaRPr lang="it-IT" sz="1200" b="1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endParaRPr lang="it-IT" sz="1200" b="1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16" name="object 16"/>
          <p:cNvSpPr txBox="1"/>
          <p:nvPr/>
        </p:nvSpPr>
        <p:spPr>
          <a:xfrm>
            <a:off x="2264472" y="9882636"/>
            <a:ext cx="3438525" cy="66877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R="29845" algn="r">
              <a:lnSpc>
                <a:spcPct val="100000"/>
              </a:lnSpc>
              <a:spcBef>
                <a:spcPts val="1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Opinioni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di </a:t>
            </a:r>
            <a:r>
              <a:rPr lang="it-IT" sz="800" spc="-5" dirty="0">
                <a:latin typeface="Times New Roman"/>
                <a:cs typeface="Times New Roman"/>
              </a:rPr>
              <a:t>enti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imprese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con</a:t>
            </a:r>
            <a:r>
              <a:rPr lang="it-IT" sz="80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accordi </a:t>
            </a:r>
            <a:r>
              <a:rPr lang="it-IT" sz="800" dirty="0">
                <a:latin typeface="Times New Roman"/>
                <a:cs typeface="Times New Roman"/>
              </a:rPr>
              <a:t>di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stage/tirocinio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curriculare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2023</a:t>
            </a:r>
            <a:endParaRPr lang="it-IT" sz="800" dirty="0">
              <a:latin typeface="Times New Roman"/>
              <a:cs typeface="Times New Roman"/>
            </a:endParaRPr>
          </a:p>
          <a:p>
            <a:pPr marL="1324610">
              <a:lnSpc>
                <a:spcPct val="100000"/>
              </a:lnSpc>
              <a:spcBef>
                <a:spcPts val="85"/>
              </a:spcBef>
            </a:pPr>
            <a:r>
              <a:rPr lang="it-IT" sz="800" dirty="0" err="1">
                <a:latin typeface="Times New Roman"/>
                <a:cs typeface="Times New Roman"/>
              </a:rPr>
              <a:t>CdS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1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n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spc="-20" dirty="0">
                <a:latin typeface="Times New Roman"/>
                <a:cs typeface="Times New Roman"/>
              </a:rPr>
              <a:t>S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dirty="0">
                <a:latin typeface="Times New Roman"/>
                <a:cs typeface="Times New Roman"/>
              </a:rPr>
              <a:t>ZE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TE</a:t>
            </a:r>
            <a:r>
              <a:rPr lang="it-IT" sz="800" spc="5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PS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O</a:t>
            </a:r>
            <a:r>
              <a:rPr lang="it-IT" sz="800" dirty="0">
                <a:latin typeface="Times New Roman"/>
                <a:cs typeface="Times New Roman"/>
              </a:rPr>
              <a:t>L</a:t>
            </a:r>
            <a:r>
              <a:rPr lang="it-IT" sz="800" spc="-5" dirty="0">
                <a:latin typeface="Times New Roman"/>
                <a:cs typeface="Times New Roman"/>
              </a:rPr>
              <a:t>OG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</a:p>
          <a:p>
            <a:pPr marR="12065" algn="r">
              <a:lnSpc>
                <a:spcPct val="100000"/>
              </a:lnSpc>
              <a:spcBef>
                <a:spcPts val="8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Ufficio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del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Dipartimento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Scienze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Biomediche,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Metaboliche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Neuroscienze</a:t>
            </a:r>
            <a:endParaRPr lang="it-IT" sz="8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lang="it-IT" sz="800" dirty="0">
                <a:latin typeface="Times New Roman"/>
                <a:cs typeface="Times New Roman"/>
              </a:rPr>
              <a:t>Data 27.08.2024</a:t>
            </a: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F3970A5C-4ADE-D2D9-B4D8-3C258E4FE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2587425"/>
            <a:ext cx="6619240" cy="1749029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C0E676EA-B9EE-B382-2E69-F8838143B1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378" y="4763958"/>
            <a:ext cx="6111813" cy="2567117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1B3A7924-1B06-5E2E-48E6-CA9AB5ECB3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720" y="8023621"/>
            <a:ext cx="6680200" cy="1364854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27F1BD55-F9A6-5AD7-657F-4B4429E291C6}"/>
              </a:ext>
            </a:extLst>
          </p:cNvPr>
          <p:cNvSpPr txBox="1"/>
          <p:nvPr/>
        </p:nvSpPr>
        <p:spPr>
          <a:xfrm>
            <a:off x="693772" y="7469623"/>
            <a:ext cx="59702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0" i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Domanda: B4 - Secondo Lei, sono stati raggiunti gli obiettivi formativi del tirocinio?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8824" y="3919725"/>
            <a:ext cx="4759960" cy="575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200" b="1" dirty="0">
                <a:latin typeface="Times New Roman"/>
                <a:cs typeface="Times New Roman"/>
              </a:rPr>
              <a:t>È</a:t>
            </a:r>
            <a:r>
              <a:rPr lang="it-IT" sz="1200" b="1" spc="-20" dirty="0">
                <a:latin typeface="Times New Roman"/>
                <a:cs typeface="Times New Roman"/>
              </a:rPr>
              <a:t> </a:t>
            </a:r>
            <a:r>
              <a:rPr lang="it-IT" sz="1200" b="1" spc="-5" dirty="0">
                <a:latin typeface="Times New Roman"/>
                <a:cs typeface="Times New Roman"/>
              </a:rPr>
              <a:t>soddisfatto</a:t>
            </a:r>
            <a:r>
              <a:rPr lang="it-IT" sz="1200" b="1" spc="-10" dirty="0">
                <a:latin typeface="Times New Roman"/>
                <a:cs typeface="Times New Roman"/>
              </a:rPr>
              <a:t> </a:t>
            </a:r>
            <a:r>
              <a:rPr lang="it-IT" sz="1200" b="1" spc="-5" dirty="0">
                <a:latin typeface="Times New Roman"/>
                <a:cs typeface="Times New Roman"/>
              </a:rPr>
              <a:t>dell’attività del</a:t>
            </a:r>
            <a:r>
              <a:rPr lang="it-IT" sz="1200" b="1" spc="-25" dirty="0">
                <a:latin typeface="Times New Roman"/>
                <a:cs typeface="Times New Roman"/>
              </a:rPr>
              <a:t> </a:t>
            </a:r>
            <a:r>
              <a:rPr lang="it-IT" sz="1200" b="1" spc="-5" dirty="0">
                <a:latin typeface="Times New Roman"/>
                <a:cs typeface="Times New Roman"/>
              </a:rPr>
              <a:t>tirocinante?</a:t>
            </a:r>
            <a:endParaRPr lang="it-IT"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it-IT" sz="1250" dirty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lang="it-IT"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Domanda:</a:t>
            </a:r>
            <a:r>
              <a:rPr lang="it-IT" sz="1200" spc="2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lang="it-IT" sz="1200" dirty="0">
                <a:solidFill>
                  <a:srgbClr val="3A3A3A"/>
                </a:solidFill>
                <a:latin typeface="Times New Roman"/>
                <a:cs typeface="Times New Roman"/>
              </a:rPr>
              <a:t>B5</a:t>
            </a:r>
            <a:r>
              <a:rPr lang="it-IT"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lang="it-IT" sz="1200" dirty="0">
                <a:solidFill>
                  <a:srgbClr val="3A3A3A"/>
                </a:solidFill>
                <a:latin typeface="Times New Roman"/>
                <a:cs typeface="Times New Roman"/>
              </a:rPr>
              <a:t>-</a:t>
            </a:r>
            <a:r>
              <a:rPr lang="it-IT"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lang="it-IT"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Complessivamente,</a:t>
            </a:r>
            <a:r>
              <a:rPr lang="it-IT"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lang="it-IT" sz="1200" dirty="0">
                <a:solidFill>
                  <a:srgbClr val="3A3A3A"/>
                </a:solidFill>
                <a:latin typeface="Times New Roman"/>
                <a:cs typeface="Times New Roman"/>
              </a:rPr>
              <a:t>è</a:t>
            </a:r>
            <a:r>
              <a:rPr lang="it-IT" sz="1200" spc="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lang="it-IT"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soddisfatto</a:t>
            </a:r>
            <a:r>
              <a:rPr lang="it-IT"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lang="it-IT"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dell’attività</a:t>
            </a:r>
            <a:r>
              <a:rPr lang="it-IT"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lang="it-IT"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del</a:t>
            </a:r>
            <a:r>
              <a:rPr lang="it-IT" sz="1200" spc="10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lang="it-IT"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tirocinante?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7" name="object 27"/>
          <p:cNvSpPr txBox="1"/>
          <p:nvPr/>
        </p:nvSpPr>
        <p:spPr>
          <a:xfrm>
            <a:off x="2109089" y="9918532"/>
            <a:ext cx="3438525" cy="655949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R="29845" algn="r">
              <a:lnSpc>
                <a:spcPct val="100000"/>
              </a:lnSpc>
              <a:spcBef>
                <a:spcPts val="1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Opinioni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di </a:t>
            </a:r>
            <a:r>
              <a:rPr lang="it-IT" sz="800" spc="-5" dirty="0">
                <a:latin typeface="Times New Roman"/>
                <a:cs typeface="Times New Roman"/>
              </a:rPr>
              <a:t>enti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imprese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con</a:t>
            </a:r>
            <a:r>
              <a:rPr lang="it-IT" sz="80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accordi </a:t>
            </a:r>
            <a:r>
              <a:rPr lang="it-IT" sz="800" dirty="0">
                <a:latin typeface="Times New Roman"/>
                <a:cs typeface="Times New Roman"/>
              </a:rPr>
              <a:t>di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stage/tirocinio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curriculare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2023</a:t>
            </a:r>
            <a:endParaRPr lang="it-IT" sz="800" dirty="0">
              <a:latin typeface="Times New Roman"/>
              <a:cs typeface="Times New Roman"/>
            </a:endParaRPr>
          </a:p>
          <a:p>
            <a:pPr marL="1324610">
              <a:lnSpc>
                <a:spcPct val="100000"/>
              </a:lnSpc>
              <a:spcBef>
                <a:spcPts val="85"/>
              </a:spcBef>
            </a:pPr>
            <a:r>
              <a:rPr lang="it-IT" sz="800" dirty="0" err="1">
                <a:latin typeface="Times New Roman"/>
                <a:cs typeface="Times New Roman"/>
              </a:rPr>
              <a:t>CdS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1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n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spc="-20" dirty="0">
                <a:latin typeface="Times New Roman"/>
                <a:cs typeface="Times New Roman"/>
              </a:rPr>
              <a:t>S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dirty="0">
                <a:latin typeface="Times New Roman"/>
                <a:cs typeface="Times New Roman"/>
              </a:rPr>
              <a:t>ZE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TE</a:t>
            </a:r>
            <a:r>
              <a:rPr lang="it-IT" sz="800" spc="5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PS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O</a:t>
            </a:r>
            <a:r>
              <a:rPr lang="it-IT" sz="800" dirty="0">
                <a:latin typeface="Times New Roman"/>
                <a:cs typeface="Times New Roman"/>
              </a:rPr>
              <a:t>L</a:t>
            </a:r>
            <a:r>
              <a:rPr lang="it-IT" sz="800" spc="-5" dirty="0">
                <a:latin typeface="Times New Roman"/>
                <a:cs typeface="Times New Roman"/>
              </a:rPr>
              <a:t>OG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</a:p>
          <a:p>
            <a:pPr marR="12065" algn="r">
              <a:lnSpc>
                <a:spcPct val="100000"/>
              </a:lnSpc>
              <a:spcBef>
                <a:spcPts val="8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Ufficio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del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Dipartimento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Scienze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Biomediche,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Metaboliche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Neuroscienze</a:t>
            </a:r>
            <a:endParaRPr lang="it-IT" sz="8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lang="it-IT" sz="800" dirty="0">
                <a:latin typeface="Times New Roman"/>
                <a:cs typeface="Times New Roman"/>
              </a:rPr>
              <a:t>Data 27.08.2024</a:t>
            </a:r>
          </a:p>
          <a:p>
            <a:pPr marR="29845" algn="r">
              <a:lnSpc>
                <a:spcPct val="100000"/>
              </a:lnSpc>
              <a:spcBef>
                <a:spcPts val="15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29" name="Immagine 28">
            <a:extLst>
              <a:ext uri="{FF2B5EF4-FFF2-40B4-BE49-F238E27FC236}">
                <a16:creationId xmlns:a16="http://schemas.microsoft.com/office/drawing/2014/main" id="{20C0EA9C-4B92-E084-6843-9BE7931CE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600" y="524922"/>
            <a:ext cx="5784234" cy="3232159"/>
          </a:xfrm>
          <a:prstGeom prst="rect">
            <a:avLst/>
          </a:prstGeom>
        </p:spPr>
      </p:pic>
      <p:pic>
        <p:nvPicPr>
          <p:cNvPr id="32" name="Immagine 31">
            <a:extLst>
              <a:ext uri="{FF2B5EF4-FFF2-40B4-BE49-F238E27FC236}">
                <a16:creationId xmlns:a16="http://schemas.microsoft.com/office/drawing/2014/main" id="{EB455E12-E749-5643-9E2A-FE84D90589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4637135"/>
            <a:ext cx="6654801" cy="1523695"/>
          </a:xfrm>
          <a:prstGeom prst="rect">
            <a:avLst/>
          </a:prstGeom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9870D8BC-79A3-F72F-C08C-B98B68238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604" y="6302295"/>
            <a:ext cx="6005080" cy="344453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6604" y="5624665"/>
            <a:ext cx="4379595" cy="721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Con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quale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tipo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di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collaborazione?</a:t>
            </a: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1110"/>
              </a:spcBef>
            </a:pP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Domanda: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B7 -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Con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quale</a:t>
            </a:r>
            <a:r>
              <a:rPr sz="1200" dirty="0">
                <a:solidFill>
                  <a:srgbClr val="3A3A3A"/>
                </a:solidFill>
                <a:latin typeface="Times New Roman"/>
                <a:cs typeface="Times New Roman"/>
              </a:rPr>
              <a:t> tipo di </a:t>
            </a:r>
            <a:r>
              <a:rPr sz="1200" spc="-5" dirty="0">
                <a:solidFill>
                  <a:srgbClr val="3A3A3A"/>
                </a:solidFill>
                <a:latin typeface="Times New Roman"/>
                <a:cs typeface="Times New Roman"/>
              </a:rPr>
              <a:t>collaborazione?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2318121" y="9656391"/>
            <a:ext cx="3438525" cy="655949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R="29845" algn="r">
              <a:lnSpc>
                <a:spcPct val="100000"/>
              </a:lnSpc>
              <a:spcBef>
                <a:spcPts val="1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Opinioni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di </a:t>
            </a:r>
            <a:r>
              <a:rPr lang="it-IT" sz="800" spc="-5" dirty="0">
                <a:latin typeface="Times New Roman"/>
                <a:cs typeface="Times New Roman"/>
              </a:rPr>
              <a:t>enti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imprese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con</a:t>
            </a:r>
            <a:r>
              <a:rPr lang="it-IT" sz="80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accordi </a:t>
            </a:r>
            <a:r>
              <a:rPr lang="it-IT" sz="800" dirty="0">
                <a:latin typeface="Times New Roman"/>
                <a:cs typeface="Times New Roman"/>
              </a:rPr>
              <a:t>di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stage/tirocinio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curriculare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2023</a:t>
            </a:r>
            <a:endParaRPr lang="it-IT" sz="800" dirty="0">
              <a:latin typeface="Times New Roman"/>
              <a:cs typeface="Times New Roman"/>
            </a:endParaRPr>
          </a:p>
          <a:p>
            <a:pPr marL="1324610">
              <a:lnSpc>
                <a:spcPct val="100000"/>
              </a:lnSpc>
              <a:spcBef>
                <a:spcPts val="85"/>
              </a:spcBef>
            </a:pPr>
            <a:r>
              <a:rPr lang="it-IT" sz="800" dirty="0" err="1">
                <a:latin typeface="Times New Roman"/>
                <a:cs typeface="Times New Roman"/>
              </a:rPr>
              <a:t>CdS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1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n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spc="-20" dirty="0">
                <a:latin typeface="Times New Roman"/>
                <a:cs typeface="Times New Roman"/>
              </a:rPr>
              <a:t>S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dirty="0">
                <a:latin typeface="Times New Roman"/>
                <a:cs typeface="Times New Roman"/>
              </a:rPr>
              <a:t>ZE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TE</a:t>
            </a:r>
            <a:r>
              <a:rPr lang="it-IT" sz="800" spc="5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PS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O</a:t>
            </a:r>
            <a:r>
              <a:rPr lang="it-IT" sz="800" dirty="0">
                <a:latin typeface="Times New Roman"/>
                <a:cs typeface="Times New Roman"/>
              </a:rPr>
              <a:t>L</a:t>
            </a:r>
            <a:r>
              <a:rPr lang="it-IT" sz="800" spc="-5" dirty="0">
                <a:latin typeface="Times New Roman"/>
                <a:cs typeface="Times New Roman"/>
              </a:rPr>
              <a:t>OG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</a:p>
          <a:p>
            <a:pPr marR="12065" algn="r">
              <a:lnSpc>
                <a:spcPct val="100000"/>
              </a:lnSpc>
              <a:spcBef>
                <a:spcPts val="8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Ufficio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del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Dipartimento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Scienze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Biomediche,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Metaboliche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Neuroscienze</a:t>
            </a:r>
            <a:endParaRPr lang="it-IT" sz="8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lang="it-IT" sz="800" dirty="0">
                <a:latin typeface="Times New Roman"/>
                <a:cs typeface="Times New Roman"/>
              </a:rPr>
              <a:t>Data 27.08.2024</a:t>
            </a:r>
          </a:p>
          <a:p>
            <a:pPr marR="29845" algn="r">
              <a:lnSpc>
                <a:spcPct val="100000"/>
              </a:lnSpc>
              <a:spcBef>
                <a:spcPts val="15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4F65DB0-D50D-BC53-8576-4A1BB58483CB}"/>
              </a:ext>
            </a:extLst>
          </p:cNvPr>
          <p:cNvSpPr txBox="1"/>
          <p:nvPr/>
        </p:nvSpPr>
        <p:spPr>
          <a:xfrm>
            <a:off x="584200" y="930275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200" b="0" i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Domanda: B6 - A seguito del tirocinio, la Sua azienda ha fatto un'offerta di lavoro al tirocinante? 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C87D7D21-4506-D216-2324-F7509154F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40" y="1311275"/>
            <a:ext cx="6477000" cy="119886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9B93519B-A966-D3F3-18E6-FC7AAE1D5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1470" y="2682875"/>
            <a:ext cx="4697730" cy="259080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8C03A98C-E255-F9EF-9045-EA7D7D8D3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735" y="6610009"/>
            <a:ext cx="6743065" cy="224506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85"/>
              </a:spcBef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7" name="object 7"/>
          <p:cNvSpPr txBox="1"/>
          <p:nvPr/>
        </p:nvSpPr>
        <p:spPr>
          <a:xfrm>
            <a:off x="2233154" y="9654866"/>
            <a:ext cx="3438525" cy="655949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R="29845" algn="r">
              <a:lnSpc>
                <a:spcPct val="100000"/>
              </a:lnSpc>
              <a:spcBef>
                <a:spcPts val="1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Opinioni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di </a:t>
            </a:r>
            <a:r>
              <a:rPr lang="it-IT" sz="800" spc="-5" dirty="0">
                <a:latin typeface="Times New Roman"/>
                <a:cs typeface="Times New Roman"/>
              </a:rPr>
              <a:t>enti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imprese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con</a:t>
            </a:r>
            <a:r>
              <a:rPr lang="it-IT" sz="80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accordi </a:t>
            </a:r>
            <a:r>
              <a:rPr lang="it-IT" sz="800" dirty="0">
                <a:latin typeface="Times New Roman"/>
                <a:cs typeface="Times New Roman"/>
              </a:rPr>
              <a:t>di</a:t>
            </a:r>
            <a:r>
              <a:rPr lang="it-IT" sz="800" spc="-1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stage/tirocinio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curriculare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2023</a:t>
            </a:r>
            <a:endParaRPr lang="it-IT" sz="800" dirty="0">
              <a:latin typeface="Times New Roman"/>
              <a:cs typeface="Times New Roman"/>
            </a:endParaRPr>
          </a:p>
          <a:p>
            <a:pPr marL="1324610">
              <a:lnSpc>
                <a:spcPct val="100000"/>
              </a:lnSpc>
              <a:spcBef>
                <a:spcPts val="85"/>
              </a:spcBef>
            </a:pPr>
            <a:r>
              <a:rPr lang="it-IT" sz="800" dirty="0" err="1">
                <a:latin typeface="Times New Roman"/>
                <a:cs typeface="Times New Roman"/>
              </a:rPr>
              <a:t>CdS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1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n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spc="-20" dirty="0">
                <a:latin typeface="Times New Roman"/>
                <a:cs typeface="Times New Roman"/>
              </a:rPr>
              <a:t>S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dirty="0">
                <a:latin typeface="Times New Roman"/>
                <a:cs typeface="Times New Roman"/>
              </a:rPr>
              <a:t>ZE</a:t>
            </a:r>
            <a:r>
              <a:rPr lang="it-IT" sz="800" spc="-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35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TE</a:t>
            </a:r>
            <a:r>
              <a:rPr lang="it-IT" sz="800" spc="5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N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PS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O</a:t>
            </a:r>
            <a:r>
              <a:rPr lang="it-IT" sz="800" dirty="0">
                <a:latin typeface="Times New Roman"/>
                <a:cs typeface="Times New Roman"/>
              </a:rPr>
              <a:t>L</a:t>
            </a:r>
            <a:r>
              <a:rPr lang="it-IT" sz="800" spc="-5" dirty="0">
                <a:latin typeface="Times New Roman"/>
                <a:cs typeface="Times New Roman"/>
              </a:rPr>
              <a:t>OG</a:t>
            </a:r>
            <a:r>
              <a:rPr lang="it-IT" sz="800" spc="-20" dirty="0">
                <a:latin typeface="Times New Roman"/>
                <a:cs typeface="Times New Roman"/>
              </a:rPr>
              <a:t>I</a:t>
            </a:r>
            <a:r>
              <a:rPr lang="it-IT" sz="800" dirty="0">
                <a:latin typeface="Times New Roman"/>
                <a:cs typeface="Times New Roman"/>
              </a:rPr>
              <a:t>C</a:t>
            </a:r>
            <a:r>
              <a:rPr lang="it-IT" sz="800" spc="-5" dirty="0">
                <a:latin typeface="Times New Roman"/>
                <a:cs typeface="Times New Roman"/>
              </a:rPr>
              <a:t>H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</a:p>
          <a:p>
            <a:pPr marR="12065" algn="r">
              <a:lnSpc>
                <a:spcPct val="100000"/>
              </a:lnSpc>
              <a:spcBef>
                <a:spcPts val="85"/>
              </a:spcBef>
            </a:pPr>
            <a:r>
              <a:rPr lang="it-IT" sz="800" spc="-5" dirty="0">
                <a:latin typeface="Times New Roman"/>
                <a:cs typeface="Times New Roman"/>
              </a:rPr>
              <a:t>Ufficio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Stage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del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Dipartimento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di</a:t>
            </a:r>
            <a:r>
              <a:rPr lang="it-IT" sz="800" spc="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Scienze</a:t>
            </a:r>
            <a:r>
              <a:rPr lang="it-IT" sz="800" spc="-5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Biomediche,</a:t>
            </a:r>
            <a:r>
              <a:rPr lang="it-IT" sz="800" spc="-10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Metaboliche</a:t>
            </a:r>
            <a:r>
              <a:rPr lang="it-IT" sz="800" spc="-20" dirty="0">
                <a:latin typeface="Times New Roman"/>
                <a:cs typeface="Times New Roman"/>
              </a:rPr>
              <a:t> </a:t>
            </a:r>
            <a:r>
              <a:rPr lang="it-IT" sz="800" dirty="0">
                <a:latin typeface="Times New Roman"/>
                <a:cs typeface="Times New Roman"/>
              </a:rPr>
              <a:t>e</a:t>
            </a:r>
            <a:r>
              <a:rPr lang="it-IT" sz="800" spc="-25" dirty="0">
                <a:latin typeface="Times New Roman"/>
                <a:cs typeface="Times New Roman"/>
              </a:rPr>
              <a:t> </a:t>
            </a:r>
            <a:r>
              <a:rPr lang="it-IT" sz="800" spc="-5" dirty="0">
                <a:latin typeface="Times New Roman"/>
                <a:cs typeface="Times New Roman"/>
              </a:rPr>
              <a:t>Neuroscienze</a:t>
            </a:r>
            <a:endParaRPr lang="it-IT" sz="8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lang="it-IT" sz="800" dirty="0">
                <a:latin typeface="Times New Roman"/>
                <a:cs typeface="Times New Roman"/>
              </a:rPr>
              <a:t>Data 27.08.2024</a:t>
            </a:r>
          </a:p>
          <a:p>
            <a:pPr marR="29845" algn="r">
              <a:lnSpc>
                <a:spcPct val="100000"/>
              </a:lnSpc>
              <a:spcBef>
                <a:spcPts val="15"/>
              </a:spcBef>
            </a:pPr>
            <a:endParaRPr sz="800" dirty="0">
              <a:latin typeface="Times New Roman"/>
              <a:cs typeface="Times New Roman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B4201AE2-DE7F-DC22-3CB0-F2333DC54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60" y="777875"/>
            <a:ext cx="6226080" cy="3810000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6C43BB3-0601-383C-A8D0-E73EB35B81BE}"/>
              </a:ext>
            </a:extLst>
          </p:cNvPr>
          <p:cNvSpPr txBox="1"/>
          <p:nvPr/>
        </p:nvSpPr>
        <p:spPr>
          <a:xfrm>
            <a:off x="638540" y="4705489"/>
            <a:ext cx="3733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0" i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Domanda: B8 - Punti di forza del tirocinante</a:t>
            </a:r>
          </a:p>
          <a:p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17BDF295-B5C1-5BFF-341D-A20F065613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96" y="5105082"/>
            <a:ext cx="6096000" cy="43561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800</Words>
  <Application>Microsoft Office PowerPoint</Application>
  <PresentationFormat>Personalizzato</PresentationFormat>
  <Paragraphs>107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Malgun Gothic</vt:lpstr>
      <vt:lpstr>Calibri</vt:lpstr>
      <vt:lpstr>Times New Roman</vt:lpstr>
      <vt:lpstr>Office Theme</vt:lpstr>
      <vt:lpstr>OPINIONI DI ENTI E IMPRESE CON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Paola</dc:creator>
  <cp:lastModifiedBy>caterina renda</cp:lastModifiedBy>
  <cp:revision>1</cp:revision>
  <dcterms:created xsi:type="dcterms:W3CDTF">2024-08-27T12:17:45Z</dcterms:created>
  <dcterms:modified xsi:type="dcterms:W3CDTF">2024-08-27T13:22:10Z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2023-08-11T00:00:00Z</vt:filetime>
  </property>
  <property fmtid="{D5CDD505-2E9C-101B-9397-08002B2CF9AE}" pid="3" name="Creator">
    <vt:lpwstr>Microsoft® Word per Microsoft 365</vt:lpwstr>
  </property>
  <property fmtid="{D5CDD505-2E9C-101B-9397-08002B2CF9AE}" pid="4" name="LastSaved">
    <vt:filetime>2024-08-27T00:00:00Z</vt:filetime>
  </property>
</Properties>
</file>