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7556500" cy="10699750"/>
  <p:notesSz cx="7556500" cy="10699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850" y="-34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6922"/>
            <a:ext cx="6423025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1860"/>
            <a:ext cx="528955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140"/>
              </a:lnSpc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140"/>
              </a:lnSpc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140"/>
              </a:lnSpc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140"/>
              </a:lnSpc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140"/>
              </a:lnSpc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9512" y="2704845"/>
            <a:ext cx="3107690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0942"/>
            <a:ext cx="6800850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50768"/>
            <a:ext cx="241808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50768"/>
            <a:ext cx="173799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92695" y="9598228"/>
            <a:ext cx="160654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140"/>
              </a:lnSpc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50" y="2044064"/>
            <a:ext cx="7550150" cy="7369809"/>
          </a:xfrm>
          <a:custGeom>
            <a:avLst/>
            <a:gdLst/>
            <a:ahLst/>
            <a:cxnLst/>
            <a:rect l="l" t="t" r="r" b="b"/>
            <a:pathLst>
              <a:path w="7550150" h="7369809">
                <a:moveTo>
                  <a:pt x="7550150" y="0"/>
                </a:moveTo>
                <a:lnTo>
                  <a:pt x="0" y="0"/>
                </a:lnTo>
                <a:lnTo>
                  <a:pt x="0" y="7369809"/>
                </a:lnTo>
                <a:lnTo>
                  <a:pt x="7550150" y="7369809"/>
                </a:lnTo>
                <a:lnTo>
                  <a:pt x="7550150" y="0"/>
                </a:lnTo>
                <a:close/>
              </a:path>
            </a:pathLst>
          </a:custGeom>
          <a:solidFill>
            <a:srgbClr val="D141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Opinioni</a:t>
            </a:r>
            <a:r>
              <a:rPr spc="-90" dirty="0"/>
              <a:t> </a:t>
            </a:r>
            <a:r>
              <a:rPr dirty="0"/>
              <a:t>degli</a:t>
            </a:r>
            <a:r>
              <a:rPr spc="-80" dirty="0"/>
              <a:t> </a:t>
            </a:r>
            <a:r>
              <a:rPr spc="-10" dirty="0"/>
              <a:t>studenti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9512" y="3494466"/>
            <a:ext cx="4988560" cy="1228725"/>
          </a:xfrm>
          <a:prstGeom prst="rect">
            <a:avLst/>
          </a:prstGeom>
        </p:spPr>
        <p:txBody>
          <a:bodyPr vert="horz" wrap="square" lIns="0" tIns="217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10"/>
              </a:spcBef>
            </a:pPr>
            <a:r>
              <a:rPr sz="2600" spc="-25" dirty="0">
                <a:solidFill>
                  <a:srgbClr val="FFFFFF"/>
                </a:solidFill>
                <a:latin typeface="Corbel"/>
                <a:cs typeface="Corbel"/>
              </a:rPr>
              <a:t>Anno</a:t>
            </a:r>
            <a:r>
              <a:rPr sz="2600" spc="-14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orbel"/>
                <a:cs typeface="Corbel"/>
              </a:rPr>
              <a:t>2023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600" dirty="0">
                <a:solidFill>
                  <a:srgbClr val="FFFFFF"/>
                </a:solidFill>
                <a:latin typeface="Corbel"/>
                <a:cs typeface="Corbel"/>
              </a:rPr>
              <a:t>CL</a:t>
            </a:r>
            <a:r>
              <a:rPr sz="2600" spc="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FFFFFF"/>
                </a:solidFill>
                <a:latin typeface="Corbel"/>
                <a:cs typeface="Corbel"/>
              </a:rPr>
              <a:t>in</a:t>
            </a:r>
            <a:r>
              <a:rPr sz="2600" spc="-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600" spc="-30" dirty="0">
                <a:solidFill>
                  <a:srgbClr val="FFFFFF"/>
                </a:solidFill>
                <a:latin typeface="Corbel"/>
                <a:cs typeface="Corbel"/>
              </a:rPr>
              <a:t>Scienze</a:t>
            </a:r>
            <a:r>
              <a:rPr sz="2600" spc="6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r>
              <a:rPr sz="2600" spc="-13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600" spc="-35" dirty="0">
                <a:solidFill>
                  <a:srgbClr val="FFFFFF"/>
                </a:solidFill>
                <a:latin typeface="Corbel"/>
                <a:cs typeface="Corbel"/>
              </a:rPr>
              <a:t>Tecniche</a:t>
            </a:r>
            <a:r>
              <a:rPr sz="2600" spc="7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600" spc="-50" dirty="0">
                <a:solidFill>
                  <a:srgbClr val="FFFFFF"/>
                </a:solidFill>
                <a:latin typeface="Corbel"/>
                <a:cs typeface="Corbel"/>
              </a:rPr>
              <a:t>Psicologiche</a:t>
            </a:r>
            <a:endParaRPr sz="26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512" y="5669050"/>
            <a:ext cx="6583045" cy="912494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lang="it-IT" sz="1600" spc="-10">
                <a:solidFill>
                  <a:srgbClr val="FFFFFF"/>
                </a:solidFill>
                <a:latin typeface="Corbel"/>
                <a:cs typeface="Corbel"/>
              </a:rPr>
              <a:t>27</a:t>
            </a:r>
            <a:r>
              <a:rPr sz="1600" spc="-10">
                <a:solidFill>
                  <a:srgbClr val="FFFFFF"/>
                </a:solidFill>
                <a:latin typeface="Corbel"/>
                <a:cs typeface="Corbel"/>
              </a:rPr>
              <a:t>.08.2024</a:t>
            </a:r>
            <a:endParaRPr sz="1600">
              <a:latin typeface="Corbel"/>
              <a:cs typeface="Corbel"/>
            </a:endParaRPr>
          </a:p>
          <a:p>
            <a:pPr marL="12700" marR="5080">
              <a:lnSpc>
                <a:spcPct val="121200"/>
              </a:lnSpc>
              <a:spcBef>
                <a:spcPts val="5"/>
              </a:spcBef>
            </a:pPr>
            <a:r>
              <a:rPr sz="1600" spc="-10" dirty="0">
                <a:solidFill>
                  <a:srgbClr val="FFFFFF"/>
                </a:solidFill>
                <a:latin typeface="Corbel"/>
                <a:cs typeface="Corbel"/>
              </a:rPr>
              <a:t>Documento</a:t>
            </a:r>
            <a:r>
              <a:rPr sz="16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orbel"/>
                <a:cs typeface="Corbel"/>
              </a:rPr>
              <a:t>redatto</a:t>
            </a:r>
            <a:r>
              <a:rPr sz="16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orbel"/>
                <a:cs typeface="Corbel"/>
              </a:rPr>
              <a:t>dall’Ufficio</a:t>
            </a:r>
            <a:r>
              <a:rPr sz="16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orbel"/>
                <a:cs typeface="Corbel"/>
              </a:rPr>
              <a:t>Stage</a:t>
            </a:r>
            <a:r>
              <a:rPr sz="1600" spc="-9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600" dirty="0">
                <a:solidFill>
                  <a:srgbClr val="FFFFFF"/>
                </a:solidFill>
                <a:latin typeface="Corbel"/>
                <a:cs typeface="Corbel"/>
              </a:rPr>
              <a:t>del</a:t>
            </a:r>
            <a:r>
              <a:rPr sz="1600" spc="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orbel"/>
                <a:cs typeface="Corbel"/>
              </a:rPr>
              <a:t>Dipartimento</a:t>
            </a:r>
            <a:r>
              <a:rPr sz="1600" spc="-7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600" dirty="0">
                <a:solidFill>
                  <a:srgbClr val="FFFFFF"/>
                </a:solidFill>
                <a:latin typeface="Corbel"/>
                <a:cs typeface="Corbel"/>
              </a:rPr>
              <a:t>di</a:t>
            </a:r>
            <a:r>
              <a:rPr sz="1600" spc="3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600" dirty="0">
                <a:solidFill>
                  <a:srgbClr val="FFFFFF"/>
                </a:solidFill>
                <a:latin typeface="Corbel"/>
                <a:cs typeface="Corbel"/>
              </a:rPr>
              <a:t>Scienze</a:t>
            </a:r>
            <a:r>
              <a:rPr sz="1600" spc="-10" dirty="0">
                <a:solidFill>
                  <a:srgbClr val="FFFFFF"/>
                </a:solidFill>
                <a:latin typeface="Corbel"/>
                <a:cs typeface="Corbel"/>
              </a:rPr>
              <a:t> Biomediche, Metaboliche</a:t>
            </a:r>
            <a:r>
              <a:rPr sz="1600" dirty="0">
                <a:solidFill>
                  <a:srgbClr val="FFFFFF"/>
                </a:solidFill>
                <a:latin typeface="Corbel"/>
                <a:cs typeface="Corbel"/>
              </a:rPr>
              <a:t> e</a:t>
            </a:r>
            <a:r>
              <a:rPr sz="1600" spc="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orbel"/>
                <a:cs typeface="Corbel"/>
              </a:rPr>
              <a:t>Neuroscienze</a:t>
            </a:r>
            <a:endParaRPr sz="1600" dirty="0">
              <a:latin typeface="Corbel"/>
              <a:cs typeface="Corbe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4500" y="711707"/>
            <a:ext cx="2821940" cy="10052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107" y="720851"/>
            <a:ext cx="6565265" cy="186055"/>
          </a:xfrm>
          <a:prstGeom prst="rect">
            <a:avLst/>
          </a:prstGeom>
          <a:solidFill>
            <a:srgbClr val="D14122"/>
          </a:solidFill>
        </p:spPr>
        <p:txBody>
          <a:bodyPr vert="horz" wrap="square" lIns="0" tIns="0" rIns="0" bIns="0" rtlCol="0">
            <a:spAutoFit/>
          </a:bodyPr>
          <a:lstStyle/>
          <a:p>
            <a:pPr marL="640080">
              <a:lnSpc>
                <a:spcPts val="1380"/>
              </a:lnSpc>
            </a:pPr>
            <a:r>
              <a:rPr sz="1200" spc="-10" dirty="0">
                <a:solidFill>
                  <a:srgbClr val="FFFFFF"/>
                </a:solidFill>
                <a:latin typeface="Corbel"/>
                <a:cs typeface="Corbel"/>
              </a:rPr>
              <a:t>PROSPETTIVE</a:t>
            </a:r>
            <a:r>
              <a:rPr sz="1200" spc="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orbel"/>
                <a:cs typeface="Corbel"/>
              </a:rPr>
              <a:t>FUTURE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407" y="1234185"/>
            <a:ext cx="7010400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Domanda: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E1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termine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del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tirocinio,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è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stata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formulata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una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proposta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inserimento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nell’azienda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presso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cui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svolto?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8216" y="5820536"/>
            <a:ext cx="6347460" cy="592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 err="1">
                <a:latin typeface="Times New Roman"/>
                <a:cs typeface="Times New Roman"/>
              </a:rPr>
              <a:t>Domanda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E2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è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stata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principale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motivazione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non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accettato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proposta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dell’azienda?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30211" y="10538842"/>
            <a:ext cx="2235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0"/>
              </a:lnSpc>
            </a:pPr>
            <a:r>
              <a:rPr sz="1100" spc="-25" dirty="0">
                <a:latin typeface="Corbel"/>
                <a:cs typeface="Corbel"/>
              </a:rPr>
              <a:t>9</a:t>
            </a:r>
            <a:endParaRPr sz="1100">
              <a:latin typeface="Corbel"/>
              <a:cs typeface="Corbel"/>
            </a:endParaRP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E8EF8BE3-4E60-1DF0-C42C-76274674E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07" y="1821949"/>
            <a:ext cx="7387146" cy="1257299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FFD94D95-D5E6-F6B5-BC74-816030F864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650" y="3254414"/>
            <a:ext cx="4648200" cy="2764578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7F748482-EEA1-0D74-252E-E275F5A662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050" y="6569075"/>
            <a:ext cx="7162800" cy="1676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8508" y="804164"/>
            <a:ext cx="3973195" cy="27648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200" dirty="0">
                <a:latin typeface="Times New Roman"/>
                <a:cs typeface="Times New Roman"/>
              </a:rPr>
              <a:t>Domanda:</a:t>
            </a:r>
            <a:r>
              <a:rPr lang="it-IT" sz="1200" spc="-15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E3</a:t>
            </a:r>
            <a:r>
              <a:rPr lang="it-IT" sz="1200" spc="-20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-</a:t>
            </a:r>
            <a:r>
              <a:rPr lang="it-IT" sz="1200" spc="-15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Quale</a:t>
            </a:r>
            <a:r>
              <a:rPr lang="it-IT" sz="1200" spc="-15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tipo</a:t>
            </a:r>
            <a:r>
              <a:rPr lang="it-IT" sz="1200" spc="-15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di</a:t>
            </a:r>
            <a:r>
              <a:rPr lang="it-IT" sz="1200" spc="-10" dirty="0">
                <a:latin typeface="Times New Roman"/>
                <a:cs typeface="Times New Roman"/>
              </a:rPr>
              <a:t> collaborazione</a:t>
            </a:r>
            <a:r>
              <a:rPr lang="it-IT" sz="1200" spc="-20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Le</a:t>
            </a:r>
            <a:r>
              <a:rPr lang="it-IT" sz="1200" spc="-20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hanno</a:t>
            </a:r>
            <a:r>
              <a:rPr lang="it-IT" sz="1200" spc="-15" dirty="0">
                <a:latin typeface="Times New Roman"/>
                <a:cs typeface="Times New Roman"/>
              </a:rPr>
              <a:t> </a:t>
            </a:r>
            <a:r>
              <a:rPr lang="it-IT" sz="1200" spc="-10" dirty="0">
                <a:latin typeface="Times New Roman"/>
                <a:cs typeface="Times New Roman"/>
              </a:rPr>
              <a:t>proposto?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407" y="6107048"/>
            <a:ext cx="4600575" cy="25000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1000" dirty="0">
                <a:latin typeface="Times New Roman"/>
                <a:cs typeface="Times New Roman"/>
              </a:rPr>
              <a:t>      </a:t>
            </a:r>
            <a:endParaRPr lang="it-IT" sz="12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30211" y="10538842"/>
            <a:ext cx="2235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0"/>
              </a:lnSpc>
            </a:pPr>
            <a:r>
              <a:rPr sz="1100" spc="-25" dirty="0">
                <a:latin typeface="Corbel"/>
                <a:cs typeface="Corbel"/>
              </a:rPr>
              <a:t>10</a:t>
            </a:r>
            <a:endParaRPr sz="1100">
              <a:latin typeface="Corbel"/>
              <a:cs typeface="Corbel"/>
            </a:endParaRP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64F2579E-76E2-1BCB-DB4F-03E8351B0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850" y="405885"/>
            <a:ext cx="5098542" cy="2353190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8CE5E2CB-694A-388C-BCF1-969400605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681" y="3694849"/>
            <a:ext cx="6750050" cy="1795706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6AC136D1-D8D8-976A-3386-83BDBA04D4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4650" y="5730875"/>
            <a:ext cx="4541782" cy="266657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B45509B-DBCA-1DA7-C622-BE19ECB2A200}"/>
              </a:ext>
            </a:extLst>
          </p:cNvPr>
          <p:cNvSpPr txBox="1"/>
          <p:nvPr/>
        </p:nvSpPr>
        <p:spPr>
          <a:xfrm>
            <a:off x="425450" y="549275"/>
            <a:ext cx="5638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200" b="0" i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Domanda: E4 - Commenti, suggerimenti migliorativi e criticità emerse durante il tirocinio 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8E7CDFE-C259-84A4-FD48-0939BBFC8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84" y="1235075"/>
            <a:ext cx="6762046" cy="3108397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2025A1C-5B5D-6D5B-C472-24262EC13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085" y="4347155"/>
            <a:ext cx="6762046" cy="29532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0"/>
              </a:lnSpc>
            </a:pPr>
            <a:r>
              <a:rPr spc="-50" dirty="0"/>
              <a:t>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06627" y="950721"/>
            <a:ext cx="7118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orbel"/>
                <a:cs typeface="Corbel"/>
              </a:rPr>
              <a:t>Sommario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1295146"/>
            <a:ext cx="5359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orbel"/>
                <a:cs typeface="Corbel"/>
              </a:rPr>
              <a:t>Premessa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9306" y="1295146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1606041"/>
            <a:ext cx="7340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orbel"/>
                <a:cs typeface="Corbel"/>
                <a:hlinkClick r:id="rId2" action="ppaction://hlinksldjump"/>
              </a:rPr>
              <a:t>Dati</a:t>
            </a:r>
            <a:r>
              <a:rPr sz="1000" b="1" spc="-15" dirty="0">
                <a:latin typeface="Corbel"/>
                <a:cs typeface="Corbel"/>
                <a:hlinkClick r:id="rId2" action="ppaction://hlinksldjump"/>
              </a:rPr>
              <a:t> </a:t>
            </a:r>
            <a:r>
              <a:rPr sz="1000" b="1" spc="-10" dirty="0">
                <a:latin typeface="Corbel"/>
                <a:cs typeface="Corbel"/>
                <a:hlinkClick r:id="rId2" action="ppaction://hlinksldjump"/>
              </a:rPr>
              <a:t>tirocinio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54545" y="1606041"/>
            <a:ext cx="901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  <a:hlinkClick r:id="rId2" action="ppaction://hlinksldjump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6627" y="1912365"/>
            <a:ext cx="516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Corbel"/>
                <a:cs typeface="Corbel"/>
              </a:rPr>
              <a:t>Le</a:t>
            </a:r>
            <a:r>
              <a:rPr sz="1000" spc="-3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attività</a:t>
            </a:r>
            <a:r>
              <a:rPr sz="1000" spc="-4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svolte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durante</a:t>
            </a:r>
            <a:r>
              <a:rPr sz="1000" spc="-6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il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tirocinio </a:t>
            </a:r>
            <a:r>
              <a:rPr sz="1000" dirty="0">
                <a:latin typeface="Corbel"/>
                <a:cs typeface="Corbel"/>
              </a:rPr>
              <a:t>sono </a:t>
            </a:r>
            <a:r>
              <a:rPr sz="1000" spc="-10" dirty="0">
                <a:latin typeface="Corbel"/>
                <a:cs typeface="Corbel"/>
              </a:rPr>
              <a:t>state</a:t>
            </a:r>
            <a:r>
              <a:rPr sz="1000" spc="-6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oggetto</a:t>
            </a:r>
            <a:r>
              <a:rPr sz="1000" spc="-3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della</a:t>
            </a:r>
            <a:r>
              <a:rPr sz="1000" spc="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Sua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tesi</a:t>
            </a:r>
            <a:r>
              <a:rPr sz="1000" spc="-1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di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laurea</a:t>
            </a:r>
            <a:r>
              <a:rPr sz="1000" spc="-4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(o </a:t>
            </a:r>
            <a:r>
              <a:rPr sz="1000" spc="-10" dirty="0">
                <a:latin typeface="Corbel"/>
                <a:cs typeface="Corbel"/>
              </a:rPr>
              <a:t>della</a:t>
            </a:r>
            <a:r>
              <a:rPr sz="1000" spc="-3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prova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finale)?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54545" y="1912365"/>
            <a:ext cx="901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6627" y="2218689"/>
            <a:ext cx="44392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orbel"/>
                <a:cs typeface="Corbel"/>
              </a:rPr>
              <a:t>Quale</a:t>
            </a:r>
            <a:r>
              <a:rPr sz="1000" spc="-5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canale</a:t>
            </a:r>
            <a:r>
              <a:rPr sz="1000" spc="-5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ha</a:t>
            </a:r>
            <a:r>
              <a:rPr sz="1000" spc="4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utilizzato</a:t>
            </a:r>
            <a:r>
              <a:rPr sz="1000" spc="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per</a:t>
            </a:r>
            <a:r>
              <a:rPr sz="1000" spc="4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scegliere l’azienda</a:t>
            </a:r>
            <a:r>
              <a:rPr sz="1000" spc="-3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ospitante</a:t>
            </a:r>
            <a:r>
              <a:rPr sz="1000" spc="-5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in cui</a:t>
            </a:r>
            <a:r>
              <a:rPr sz="1000" spc="4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ha</a:t>
            </a:r>
            <a:r>
              <a:rPr sz="1000" spc="4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svolto</a:t>
            </a:r>
            <a:r>
              <a:rPr sz="1000" spc="-2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il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tirocinio?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4545" y="2218689"/>
            <a:ext cx="901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6627" y="2523489"/>
            <a:ext cx="13493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Corbel"/>
                <a:cs typeface="Corbel"/>
              </a:rPr>
              <a:t>Valutazione</a:t>
            </a:r>
            <a:r>
              <a:rPr sz="1000" b="1" spc="-15" dirty="0">
                <a:latin typeface="Corbel"/>
                <a:cs typeface="Corbel"/>
              </a:rPr>
              <a:t> </a:t>
            </a:r>
            <a:r>
              <a:rPr sz="1000" b="1" spc="-10" dirty="0">
                <a:latin typeface="Corbel"/>
                <a:cs typeface="Corbel"/>
              </a:rPr>
              <a:t>del</a:t>
            </a:r>
            <a:r>
              <a:rPr sz="1000" b="1" spc="-75" dirty="0">
                <a:latin typeface="Corbel"/>
                <a:cs typeface="Corbel"/>
              </a:rPr>
              <a:t> </a:t>
            </a:r>
            <a:r>
              <a:rPr sz="1000" b="1" spc="-10" dirty="0">
                <a:latin typeface="Corbel"/>
                <a:cs typeface="Corbel"/>
              </a:rPr>
              <a:t>tirocinio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54545" y="2523489"/>
            <a:ext cx="876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6627" y="2788055"/>
            <a:ext cx="5795010" cy="385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8000"/>
              </a:lnSpc>
              <a:spcBef>
                <a:spcPts val="100"/>
              </a:spcBef>
            </a:pPr>
            <a:r>
              <a:rPr sz="1000" dirty="0">
                <a:latin typeface="Corbel"/>
                <a:cs typeface="Corbel"/>
              </a:rPr>
              <a:t>Le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elenchiamo</a:t>
            </a:r>
            <a:r>
              <a:rPr sz="1000" spc="1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una</a:t>
            </a:r>
            <a:r>
              <a:rPr sz="1000" spc="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serie</a:t>
            </a:r>
            <a:r>
              <a:rPr sz="1000" spc="1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di</a:t>
            </a:r>
            <a:r>
              <a:rPr sz="1000" spc="1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aspetti</a:t>
            </a:r>
            <a:r>
              <a:rPr sz="1000" spc="-4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relativi</a:t>
            </a:r>
            <a:r>
              <a:rPr sz="1000" spc="-2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alla</a:t>
            </a:r>
            <a:r>
              <a:rPr sz="1000" spc="-2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Sua</a:t>
            </a:r>
            <a:r>
              <a:rPr sz="1000" spc="3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esperienza</a:t>
            </a:r>
            <a:r>
              <a:rPr sz="1000" spc="-3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di</a:t>
            </a:r>
            <a:r>
              <a:rPr sz="1000" spc="1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tirocinio.</a:t>
            </a:r>
            <a:r>
              <a:rPr sz="1000" spc="-3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E’</a:t>
            </a:r>
            <a:r>
              <a:rPr sz="1000" spc="8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soddisfatto</a:t>
            </a:r>
            <a:r>
              <a:rPr sz="1000" spc="-6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di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ciascuno</a:t>
            </a:r>
            <a:r>
              <a:rPr sz="1000" spc="-2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dei</a:t>
            </a:r>
            <a:r>
              <a:rPr sz="1000" spc="1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seguenti</a:t>
            </a:r>
            <a:r>
              <a:rPr sz="1000" spc="50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aspetti?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54545" y="3008122"/>
            <a:ext cx="831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6627" y="3313302"/>
            <a:ext cx="55003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orbel"/>
                <a:cs typeface="Corbel"/>
              </a:rPr>
              <a:t>Ritiene</a:t>
            </a:r>
            <a:r>
              <a:rPr sz="1000" spc="-5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che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l’esperienza</a:t>
            </a:r>
            <a:r>
              <a:rPr sz="1000" spc="-2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di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tirocinio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Le</a:t>
            </a:r>
            <a:r>
              <a:rPr sz="1000" spc="3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abbia</a:t>
            </a:r>
            <a:r>
              <a:rPr sz="1000" spc="-3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consentito</a:t>
            </a:r>
            <a:r>
              <a:rPr sz="1000" spc="-3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di</a:t>
            </a:r>
            <a:r>
              <a:rPr sz="1000" spc="3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sviluppare</a:t>
            </a:r>
            <a:r>
              <a:rPr sz="1000" spc="-4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le </a:t>
            </a:r>
            <a:r>
              <a:rPr sz="1000" spc="-10" dirty="0">
                <a:latin typeface="Corbel"/>
                <a:cs typeface="Corbel"/>
              </a:rPr>
              <a:t>seguenti</a:t>
            </a:r>
            <a:r>
              <a:rPr sz="1000" spc="-4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competenza/conoscenze?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54545" y="3313302"/>
            <a:ext cx="831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6627" y="3618102"/>
            <a:ext cx="34569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orbel"/>
                <a:cs typeface="Corbel"/>
              </a:rPr>
              <a:t>Complessivamente,</a:t>
            </a:r>
            <a:r>
              <a:rPr sz="1000" spc="-4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è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soddisfatto</a:t>
            </a:r>
            <a:r>
              <a:rPr sz="1000" spc="-5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della</a:t>
            </a:r>
            <a:r>
              <a:rPr sz="1000" dirty="0">
                <a:latin typeface="Corbel"/>
                <a:cs typeface="Corbel"/>
              </a:rPr>
              <a:t> Sua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esperienza</a:t>
            </a:r>
            <a:r>
              <a:rPr sz="1000" spc="-2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di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tirocinio?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54545" y="3618102"/>
            <a:ext cx="908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6627" y="3922902"/>
            <a:ext cx="32823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Corbel"/>
                <a:cs typeface="Corbel"/>
              </a:rPr>
              <a:t>Valutazione</a:t>
            </a:r>
            <a:r>
              <a:rPr sz="1000" b="1" spc="30" dirty="0">
                <a:latin typeface="Corbel"/>
                <a:cs typeface="Corbel"/>
              </a:rPr>
              <a:t> </a:t>
            </a:r>
            <a:r>
              <a:rPr sz="1000" b="1" spc="-10" dirty="0">
                <a:latin typeface="Corbel"/>
                <a:cs typeface="Corbel"/>
              </a:rPr>
              <a:t>dell’Università/Ente</a:t>
            </a:r>
            <a:r>
              <a:rPr sz="1000" b="1" spc="-35" dirty="0">
                <a:latin typeface="Corbel"/>
                <a:cs typeface="Corbel"/>
              </a:rPr>
              <a:t> </a:t>
            </a:r>
            <a:r>
              <a:rPr sz="1000" b="1" spc="-10" dirty="0">
                <a:latin typeface="Corbel"/>
                <a:cs typeface="Corbel"/>
              </a:rPr>
              <a:t>che</a:t>
            </a:r>
            <a:r>
              <a:rPr sz="1000" b="1" spc="-25" dirty="0">
                <a:latin typeface="Corbel"/>
                <a:cs typeface="Corbel"/>
              </a:rPr>
              <a:t> </a:t>
            </a:r>
            <a:r>
              <a:rPr sz="1000" b="1" spc="-20" dirty="0">
                <a:latin typeface="Corbel"/>
                <a:cs typeface="Corbel"/>
              </a:rPr>
              <a:t>ha</a:t>
            </a:r>
            <a:r>
              <a:rPr sz="1000" b="1" spc="-30" dirty="0">
                <a:latin typeface="Corbel"/>
                <a:cs typeface="Corbel"/>
              </a:rPr>
              <a:t> </a:t>
            </a:r>
            <a:r>
              <a:rPr sz="1000" b="1" spc="-10" dirty="0">
                <a:latin typeface="Corbel"/>
                <a:cs typeface="Corbel"/>
              </a:rPr>
              <a:t>promosso</a:t>
            </a:r>
            <a:r>
              <a:rPr sz="1000" b="1" spc="-70" dirty="0">
                <a:latin typeface="Corbel"/>
                <a:cs typeface="Corbel"/>
              </a:rPr>
              <a:t> </a:t>
            </a:r>
            <a:r>
              <a:rPr sz="1000" b="1" dirty="0">
                <a:latin typeface="Corbel"/>
                <a:cs typeface="Corbel"/>
              </a:rPr>
              <a:t>il</a:t>
            </a:r>
            <a:r>
              <a:rPr sz="1000" b="1" spc="25" dirty="0">
                <a:latin typeface="Corbel"/>
                <a:cs typeface="Corbel"/>
              </a:rPr>
              <a:t> </a:t>
            </a:r>
            <a:r>
              <a:rPr sz="1000" b="1" spc="-10" dirty="0">
                <a:latin typeface="Corbel"/>
                <a:cs typeface="Corbel"/>
              </a:rPr>
              <a:t>tirocinio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54545" y="3922902"/>
            <a:ext cx="876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6627" y="4193564"/>
            <a:ext cx="5777865" cy="37909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Corbel"/>
                <a:cs typeface="Corbel"/>
              </a:rPr>
              <a:t>Pensi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ora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all’Università/Ente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che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ha </a:t>
            </a:r>
            <a:r>
              <a:rPr sz="1000" spc="-10" dirty="0">
                <a:latin typeface="Corbel"/>
                <a:cs typeface="Corbel"/>
              </a:rPr>
              <a:t>promosso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il </a:t>
            </a:r>
            <a:r>
              <a:rPr sz="1000" spc="-10" dirty="0">
                <a:latin typeface="Corbel"/>
                <a:cs typeface="Corbel"/>
              </a:rPr>
              <a:t>tirocinio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che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ha appena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concluso.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E’</a:t>
            </a:r>
            <a:r>
              <a:rPr sz="1000" spc="-10" dirty="0">
                <a:latin typeface="Corbel"/>
                <a:cs typeface="Corbel"/>
              </a:rPr>
              <a:t> soddisfatto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di</a:t>
            </a:r>
            <a:r>
              <a:rPr sz="1000" spc="1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ciascuno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spc="-25" dirty="0">
                <a:latin typeface="Corbel"/>
                <a:cs typeface="Corbel"/>
              </a:rPr>
              <a:t>dei</a:t>
            </a:r>
            <a:endParaRPr sz="10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spc="-10" dirty="0">
                <a:latin typeface="Corbel"/>
                <a:cs typeface="Corbel"/>
              </a:rPr>
              <a:t>seguentiaspetti?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54545" y="4407534"/>
            <a:ext cx="863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6627" y="4710810"/>
            <a:ext cx="46856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Corbel"/>
                <a:cs typeface="Corbel"/>
              </a:rPr>
              <a:t>E’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soddisfatto</a:t>
            </a:r>
            <a:r>
              <a:rPr sz="1000" spc="-5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della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disponibilità</a:t>
            </a:r>
            <a:r>
              <a:rPr sz="1000" spc="-25" dirty="0">
                <a:latin typeface="Corbel"/>
                <a:cs typeface="Corbel"/>
              </a:rPr>
              <a:t> </a:t>
            </a:r>
            <a:r>
              <a:rPr sz="1000" spc="-20" dirty="0">
                <a:latin typeface="Corbel"/>
                <a:cs typeface="Corbel"/>
              </a:rPr>
              <a:t>del </a:t>
            </a:r>
            <a:r>
              <a:rPr sz="1000" spc="-10" dirty="0">
                <a:latin typeface="Corbel"/>
                <a:cs typeface="Corbel"/>
              </a:rPr>
              <a:t>tutor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dell’Università/Ente</a:t>
            </a:r>
            <a:r>
              <a:rPr sz="1000" spc="-3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che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ha</a:t>
            </a:r>
            <a:r>
              <a:rPr sz="1000" spc="4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promosso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il</a:t>
            </a:r>
            <a:r>
              <a:rPr sz="1000" spc="3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tirocinio?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54545" y="4710810"/>
            <a:ext cx="92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6627" y="5017134"/>
            <a:ext cx="19069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Corbel"/>
                <a:cs typeface="Corbel"/>
              </a:rPr>
              <a:t>Valutazione</a:t>
            </a:r>
            <a:r>
              <a:rPr sz="1000" b="1" spc="-25" dirty="0">
                <a:latin typeface="Corbel"/>
                <a:cs typeface="Corbel"/>
              </a:rPr>
              <a:t> </a:t>
            </a:r>
            <a:r>
              <a:rPr sz="1000" b="1" spc="-10" dirty="0">
                <a:latin typeface="Corbel"/>
                <a:cs typeface="Corbel"/>
              </a:rPr>
              <a:t>dell’aziendaospitante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54545" y="5017134"/>
            <a:ext cx="876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6627" y="5287543"/>
            <a:ext cx="5871845" cy="37973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000" dirty="0">
                <a:latin typeface="Corbel"/>
                <a:cs typeface="Corbel"/>
              </a:rPr>
              <a:t>Di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seguito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troverà</a:t>
            </a:r>
            <a:r>
              <a:rPr sz="1000" spc="-10" dirty="0">
                <a:latin typeface="Corbel"/>
                <a:cs typeface="Corbel"/>
              </a:rPr>
              <a:t> riportati </a:t>
            </a:r>
            <a:r>
              <a:rPr sz="1000" dirty="0">
                <a:latin typeface="Corbel"/>
                <a:cs typeface="Corbel"/>
              </a:rPr>
              <a:t>vari</a:t>
            </a:r>
            <a:r>
              <a:rPr sz="1000" spc="-1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aspetti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relativi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all’azienda </a:t>
            </a:r>
            <a:r>
              <a:rPr sz="1000" dirty="0">
                <a:latin typeface="Corbel"/>
                <a:cs typeface="Corbel"/>
              </a:rPr>
              <a:t>dove</a:t>
            </a:r>
            <a:r>
              <a:rPr sz="1000" spc="-2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ha</a:t>
            </a:r>
            <a:r>
              <a:rPr sz="1000" spc="-1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svolto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il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tirocinio.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E’</a:t>
            </a:r>
            <a:r>
              <a:rPr sz="1000" spc="-2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soddisfatto</a:t>
            </a:r>
            <a:r>
              <a:rPr sz="1000" spc="-2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di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ciascuno</a:t>
            </a:r>
            <a:r>
              <a:rPr sz="1000" spc="-20" dirty="0">
                <a:latin typeface="Corbel"/>
                <a:cs typeface="Corbel"/>
              </a:rPr>
              <a:t> </a:t>
            </a:r>
            <a:r>
              <a:rPr sz="1000" spc="-25" dirty="0">
                <a:latin typeface="Corbel"/>
                <a:cs typeface="Corbel"/>
              </a:rPr>
              <a:t>dei</a:t>
            </a:r>
            <a:endParaRPr sz="10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spc="-10" dirty="0">
                <a:latin typeface="Corbel"/>
                <a:cs typeface="Corbel"/>
              </a:rPr>
              <a:t>seguenti</a:t>
            </a:r>
            <a:r>
              <a:rPr sz="1000" spc="-4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aspetti?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54545" y="5502020"/>
            <a:ext cx="92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06627" y="5805296"/>
            <a:ext cx="38900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orbel"/>
                <a:cs typeface="Corbel"/>
              </a:rPr>
              <a:t>Chi</a:t>
            </a:r>
            <a:r>
              <a:rPr sz="1000" spc="-3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l’ha</a:t>
            </a:r>
            <a:r>
              <a:rPr sz="1000" spc="1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seguita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principalmente</a:t>
            </a:r>
            <a:r>
              <a:rPr sz="1000" spc="-5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in</a:t>
            </a:r>
            <a:r>
              <a:rPr sz="1000" spc="2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azienda</a:t>
            </a:r>
            <a:r>
              <a:rPr sz="1000" spc="1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durante</a:t>
            </a:r>
            <a:r>
              <a:rPr sz="1000" spc="-4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l’esperienza</a:t>
            </a:r>
            <a:r>
              <a:rPr sz="1000" spc="-3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di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tirocinio?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654545" y="5805296"/>
            <a:ext cx="92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06627" y="6111620"/>
            <a:ext cx="52705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Corbel"/>
                <a:cs typeface="Corbel"/>
              </a:rPr>
              <a:t>E’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soddisfatto</a:t>
            </a:r>
            <a:r>
              <a:rPr sz="1000" spc="-6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del</a:t>
            </a:r>
            <a:r>
              <a:rPr sz="1000" spc="-2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tutor </a:t>
            </a:r>
            <a:r>
              <a:rPr sz="1000" spc="-10" dirty="0">
                <a:latin typeface="Corbel"/>
                <a:cs typeface="Corbel"/>
              </a:rPr>
              <a:t>aziendale</a:t>
            </a:r>
            <a:r>
              <a:rPr sz="1000" spc="-4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(o</a:t>
            </a:r>
            <a:r>
              <a:rPr sz="1000" spc="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delle</a:t>
            </a:r>
            <a:r>
              <a:rPr sz="1000" spc="-2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persone</a:t>
            </a:r>
            <a:r>
              <a:rPr sz="1000" spc="-2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che</a:t>
            </a:r>
            <a:r>
              <a:rPr sz="1000" spc="2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l’hanno seguita</a:t>
            </a:r>
            <a:r>
              <a:rPr sz="1000" spc="-4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in</a:t>
            </a:r>
            <a:r>
              <a:rPr sz="1000" spc="3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azienda)</a:t>
            </a:r>
            <a:r>
              <a:rPr sz="1000" spc="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per</a:t>
            </a:r>
            <a:r>
              <a:rPr sz="1000" spc="-4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quanto</a:t>
            </a:r>
            <a:r>
              <a:rPr sz="1000" spc="-6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riguarda: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64132" y="6417944"/>
            <a:ext cx="32632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orbel"/>
                <a:cs typeface="Corbel"/>
              </a:rPr>
              <a:t>disponibilità</a:t>
            </a:r>
            <a:r>
              <a:rPr sz="1000" spc="4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al</a:t>
            </a:r>
            <a:r>
              <a:rPr sz="1000" spc="-3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dialogo,</a:t>
            </a:r>
            <a:r>
              <a:rPr sz="1000" spc="-4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affiancamento</a:t>
            </a:r>
            <a:r>
              <a:rPr sz="1000" spc="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nelle </a:t>
            </a:r>
            <a:r>
              <a:rPr sz="1000" spc="-10" dirty="0">
                <a:latin typeface="Corbel"/>
                <a:cs typeface="Corbel"/>
              </a:rPr>
              <a:t>attività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di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tirocinio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54545" y="6417944"/>
            <a:ext cx="908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6627" y="6722744"/>
            <a:ext cx="10052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orbel"/>
                <a:cs typeface="Corbel"/>
              </a:rPr>
              <a:t>Prospettivefuture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654545" y="6722744"/>
            <a:ext cx="952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latin typeface="Corbel"/>
                <a:cs typeface="Corbel"/>
              </a:rPr>
              <a:t>9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06627" y="7027544"/>
            <a:ext cx="56756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Corbel"/>
                <a:cs typeface="Corbel"/>
              </a:rPr>
              <a:t>Al</a:t>
            </a:r>
            <a:r>
              <a:rPr sz="1000" spc="-10" dirty="0">
                <a:latin typeface="Corbel"/>
                <a:cs typeface="Corbel"/>
              </a:rPr>
              <a:t> termine</a:t>
            </a:r>
            <a:r>
              <a:rPr sz="1000" spc="-5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del </a:t>
            </a:r>
            <a:r>
              <a:rPr sz="1000" spc="-10" dirty="0">
                <a:latin typeface="Corbel"/>
                <a:cs typeface="Corbel"/>
              </a:rPr>
              <a:t>tirocinio,</a:t>
            </a:r>
            <a:r>
              <a:rPr sz="1000" spc="-3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Le</a:t>
            </a:r>
            <a:r>
              <a:rPr sz="1000" spc="2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è</a:t>
            </a:r>
            <a:r>
              <a:rPr sz="1000" spc="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stata</a:t>
            </a:r>
            <a:r>
              <a:rPr sz="1000" spc="-10" dirty="0">
                <a:latin typeface="Corbel"/>
                <a:cs typeface="Corbel"/>
              </a:rPr>
              <a:t> formulata</a:t>
            </a:r>
            <a:r>
              <a:rPr sz="1000" spc="1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una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proposta </a:t>
            </a:r>
            <a:r>
              <a:rPr sz="1000" dirty="0">
                <a:latin typeface="Corbel"/>
                <a:cs typeface="Corbel"/>
              </a:rPr>
              <a:t>di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inserimento</a:t>
            </a:r>
            <a:r>
              <a:rPr sz="1000" spc="-7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nell’azienda</a:t>
            </a:r>
            <a:r>
              <a:rPr sz="1000" spc="1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presso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cui</a:t>
            </a:r>
            <a:r>
              <a:rPr sz="1000" spc="-1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lo ha</a:t>
            </a:r>
            <a:r>
              <a:rPr sz="1000" spc="3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svolto?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54545" y="7027544"/>
            <a:ext cx="908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06627" y="7332344"/>
            <a:ext cx="45618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orbel"/>
                <a:cs typeface="Corbel"/>
              </a:rPr>
              <a:t>Qual</a:t>
            </a:r>
            <a:r>
              <a:rPr sz="1000" spc="-5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è</a:t>
            </a:r>
            <a:r>
              <a:rPr sz="1000" spc="2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stata</a:t>
            </a:r>
            <a:r>
              <a:rPr sz="1000" spc="-4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la</a:t>
            </a:r>
            <a:r>
              <a:rPr sz="1000" spc="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principale</a:t>
            </a:r>
            <a:r>
              <a:rPr sz="1000" spc="-5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motivazione</a:t>
            </a:r>
            <a:r>
              <a:rPr sz="1000" spc="-4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per</a:t>
            </a:r>
            <a:r>
              <a:rPr sz="1000" spc="4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cui</a:t>
            </a:r>
            <a:r>
              <a:rPr sz="1000" spc="2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non</a:t>
            </a:r>
            <a:r>
              <a:rPr sz="1000" spc="3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ha</a:t>
            </a:r>
            <a:r>
              <a:rPr sz="1000" spc="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accettato</a:t>
            </a:r>
            <a:r>
              <a:rPr sz="1000" spc="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la</a:t>
            </a:r>
            <a:r>
              <a:rPr sz="1000" spc="4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proposta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dell’azienda?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654545" y="7332344"/>
            <a:ext cx="908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06627" y="7638668"/>
            <a:ext cx="2521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orbel"/>
                <a:cs typeface="Corbel"/>
              </a:rPr>
              <a:t>Quale</a:t>
            </a:r>
            <a:r>
              <a:rPr sz="1000" spc="-6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tipo</a:t>
            </a:r>
            <a:r>
              <a:rPr sz="1000" spc="-4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di </a:t>
            </a:r>
            <a:r>
              <a:rPr sz="1000" spc="-10" dirty="0">
                <a:latin typeface="Corbel"/>
                <a:cs typeface="Corbel"/>
              </a:rPr>
              <a:t>collaborazione</a:t>
            </a:r>
            <a:r>
              <a:rPr sz="1000" spc="-4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Le hanno</a:t>
            </a:r>
            <a:r>
              <a:rPr sz="1000" spc="-5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proposto?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654545" y="7638668"/>
            <a:ext cx="1536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5" dirty="0">
                <a:latin typeface="Corbel"/>
                <a:cs typeface="Corbel"/>
              </a:rPr>
              <a:t>10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06627" y="7943850"/>
            <a:ext cx="381507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orbel"/>
                <a:cs typeface="Corbel"/>
              </a:rPr>
              <a:t>Commenti,</a:t>
            </a:r>
            <a:r>
              <a:rPr sz="1000" spc="-5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suggerimenti</a:t>
            </a:r>
            <a:r>
              <a:rPr sz="1000" spc="-3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migliorativi</a:t>
            </a:r>
            <a:r>
              <a:rPr sz="1000" spc="-3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e</a:t>
            </a:r>
            <a:r>
              <a:rPr sz="1000" spc="2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criticità</a:t>
            </a:r>
            <a:r>
              <a:rPr sz="100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emerse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durante</a:t>
            </a:r>
            <a:r>
              <a:rPr sz="1000" spc="-3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il</a:t>
            </a:r>
            <a:r>
              <a:rPr sz="1000" spc="4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tirocinio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654545" y="7943850"/>
            <a:ext cx="1466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Corbel"/>
                <a:cs typeface="Corbel"/>
              </a:rPr>
              <a:t>10</a:t>
            </a:r>
            <a:endParaRPr sz="1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107" y="915872"/>
            <a:ext cx="6565265" cy="186690"/>
          </a:xfrm>
          <a:prstGeom prst="rect">
            <a:avLst/>
          </a:prstGeom>
          <a:solidFill>
            <a:srgbClr val="D14122"/>
          </a:solidFill>
        </p:spPr>
        <p:txBody>
          <a:bodyPr vert="horz" wrap="square" lIns="0" tIns="0" rIns="0" bIns="0" rtlCol="0">
            <a:spAutoFit/>
          </a:bodyPr>
          <a:lstStyle/>
          <a:p>
            <a:pPr marL="640080">
              <a:lnSpc>
                <a:spcPts val="1380"/>
              </a:lnSpc>
            </a:pPr>
            <a:r>
              <a:rPr sz="1200" spc="-10" dirty="0">
                <a:solidFill>
                  <a:srgbClr val="FFFFFF"/>
                </a:solidFill>
                <a:latin typeface="Corbel"/>
                <a:cs typeface="Corbel"/>
              </a:rPr>
              <a:t>PREMESSA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1190904"/>
            <a:ext cx="5904865" cy="862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6040" indent="26034">
              <a:lnSpc>
                <a:spcPct val="118000"/>
              </a:lnSpc>
              <a:spcBef>
                <a:spcPts val="100"/>
              </a:spcBef>
            </a:pPr>
            <a:r>
              <a:rPr sz="1000" dirty="0">
                <a:latin typeface="Corbel"/>
                <a:cs typeface="Corbel"/>
              </a:rPr>
              <a:t>Il</a:t>
            </a:r>
            <a:r>
              <a:rPr sz="1000" spc="-3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presente </a:t>
            </a:r>
            <a:r>
              <a:rPr sz="1000" spc="-10" dirty="0">
                <a:latin typeface="Corbel"/>
                <a:cs typeface="Corbel"/>
              </a:rPr>
              <a:t>documento</a:t>
            </a:r>
            <a:r>
              <a:rPr sz="1000" spc="-2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riporta i</a:t>
            </a:r>
            <a:r>
              <a:rPr sz="1000" spc="-1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risultati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relativi</a:t>
            </a:r>
            <a:r>
              <a:rPr sz="1000" spc="-2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alla</a:t>
            </a:r>
            <a:r>
              <a:rPr sz="1000" spc="-10" dirty="0">
                <a:latin typeface="Corbel"/>
                <a:cs typeface="Corbel"/>
              </a:rPr>
              <a:t> rilevazione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delle</a:t>
            </a:r>
            <a:r>
              <a:rPr sz="1000" spc="-2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opinioni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degli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studenti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sui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tirocini curriculari</a:t>
            </a:r>
            <a:r>
              <a:rPr sz="1000" spc="50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terminati</a:t>
            </a:r>
            <a:r>
              <a:rPr sz="1000" spc="-6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nel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periodo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01.01.2023-</a:t>
            </a:r>
            <a:r>
              <a:rPr sz="1000" spc="-5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31.12.2023.</a:t>
            </a:r>
            <a:endParaRPr sz="1000">
              <a:latin typeface="Corbel"/>
              <a:cs typeface="Corbel"/>
            </a:endParaRPr>
          </a:p>
          <a:p>
            <a:pPr marL="12700" marR="5080">
              <a:lnSpc>
                <a:spcPct val="115999"/>
              </a:lnSpc>
              <a:spcBef>
                <a:spcPts val="969"/>
              </a:spcBef>
            </a:pPr>
            <a:r>
              <a:rPr sz="1000" dirty="0">
                <a:latin typeface="Corbel"/>
                <a:cs typeface="Corbel"/>
              </a:rPr>
              <a:t>I</a:t>
            </a:r>
            <a:r>
              <a:rPr sz="1000" spc="-10" dirty="0">
                <a:latin typeface="Corbel"/>
                <a:cs typeface="Corbel"/>
              </a:rPr>
              <a:t> risultati</a:t>
            </a:r>
            <a:r>
              <a:rPr sz="1000" spc="-4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sono</a:t>
            </a:r>
            <a:r>
              <a:rPr sz="1000" spc="-2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messi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a</a:t>
            </a:r>
            <a:r>
              <a:rPr sz="1000" spc="4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disposizione</a:t>
            </a:r>
            <a:r>
              <a:rPr sz="1000" spc="-4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dal</a:t>
            </a:r>
            <a:r>
              <a:rPr sz="1000" spc="-1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Servizio</a:t>
            </a:r>
            <a:r>
              <a:rPr sz="1000" spc="-10" dirty="0">
                <a:latin typeface="Corbel"/>
                <a:cs typeface="Corbel"/>
              </a:rPr>
              <a:t> Orientamento</a:t>
            </a:r>
            <a:r>
              <a:rPr sz="1000" spc="-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al</a:t>
            </a:r>
            <a:r>
              <a:rPr sz="1000" spc="1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Lavoro</a:t>
            </a:r>
            <a:r>
              <a:rPr sz="1000" spc="-2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e</a:t>
            </a:r>
            <a:r>
              <a:rPr sz="1000" spc="6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Placement</a:t>
            </a:r>
            <a:r>
              <a:rPr sz="1000" spc="2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UNIMORE e</a:t>
            </a:r>
            <a:r>
              <a:rPr sz="1000" spc="6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dalla</a:t>
            </a:r>
            <a:r>
              <a:rPr sz="1000" spc="-3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Direzione</a:t>
            </a:r>
            <a:r>
              <a:rPr sz="1000" spc="500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Pianificazione,</a:t>
            </a:r>
            <a:r>
              <a:rPr sz="1000" spc="-4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Valutazione,</a:t>
            </a:r>
            <a:r>
              <a:rPr sz="1000" spc="-4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SIA</a:t>
            </a:r>
            <a:r>
              <a:rPr sz="1000" spc="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attraverso</a:t>
            </a:r>
            <a:r>
              <a:rPr sz="1000" spc="-80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la</a:t>
            </a:r>
            <a:r>
              <a:rPr sz="1000" spc="-10" dirty="0">
                <a:latin typeface="Corbel"/>
                <a:cs typeface="Corbel"/>
              </a:rPr>
              <a:t> piattaforma</a:t>
            </a:r>
            <a:r>
              <a:rPr sz="1000" spc="-55" dirty="0">
                <a:latin typeface="Corbel"/>
                <a:cs typeface="Corbel"/>
              </a:rPr>
              <a:t> </a:t>
            </a:r>
            <a:r>
              <a:rPr sz="1000" dirty="0">
                <a:latin typeface="Corbel"/>
                <a:cs typeface="Corbel"/>
              </a:rPr>
              <a:t>AlmaLaurea</a:t>
            </a:r>
            <a:r>
              <a:rPr sz="1000" spc="25" dirty="0">
                <a:latin typeface="Corbel"/>
                <a:cs typeface="Corbel"/>
              </a:rPr>
              <a:t> </a:t>
            </a:r>
            <a:r>
              <a:rPr sz="1000" spc="-10" dirty="0">
                <a:latin typeface="Corbel"/>
                <a:cs typeface="Corbel"/>
              </a:rPr>
              <a:t>Tirocini.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107" y="2412745"/>
            <a:ext cx="6565265" cy="186055"/>
          </a:xfrm>
          <a:prstGeom prst="rect">
            <a:avLst/>
          </a:prstGeom>
          <a:solidFill>
            <a:srgbClr val="D14122"/>
          </a:solidFill>
        </p:spPr>
        <p:txBody>
          <a:bodyPr vert="horz" wrap="square" lIns="0" tIns="0" rIns="0" bIns="0" rtlCol="0">
            <a:spAutoFit/>
          </a:bodyPr>
          <a:lstStyle/>
          <a:p>
            <a:pPr marL="609600">
              <a:lnSpc>
                <a:spcPts val="1380"/>
              </a:lnSpc>
            </a:pPr>
            <a:r>
              <a:rPr sz="1200" dirty="0">
                <a:solidFill>
                  <a:srgbClr val="FFFFFF"/>
                </a:solidFill>
                <a:latin typeface="Corbel"/>
                <a:cs typeface="Corbel"/>
              </a:rPr>
              <a:t>DATI</a:t>
            </a:r>
            <a:r>
              <a:rPr sz="1200" spc="-10" dirty="0">
                <a:solidFill>
                  <a:srgbClr val="FFFFFF"/>
                </a:solidFill>
                <a:latin typeface="Corbel"/>
                <a:cs typeface="Corbel"/>
              </a:rPr>
              <a:t> IDENTIFICATIVI</a:t>
            </a:r>
            <a:r>
              <a:rPr sz="1200" spc="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200" dirty="0">
                <a:solidFill>
                  <a:srgbClr val="FFFFFF"/>
                </a:solidFill>
                <a:latin typeface="Corbel"/>
                <a:cs typeface="Corbel"/>
              </a:rPr>
              <a:t>DEL</a:t>
            </a:r>
            <a:r>
              <a:rPr sz="12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orbel"/>
                <a:cs typeface="Corbel"/>
              </a:rPr>
              <a:t>TIROCINIO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6608" y="2867914"/>
            <a:ext cx="6295390" cy="762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Times New Roman"/>
                <a:cs typeface="Times New Roman"/>
              </a:rPr>
              <a:t>Dati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tirocinio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35"/>
              </a:spcBef>
            </a:pPr>
            <a:endParaRPr sz="1200">
              <a:latin typeface="Times New Roman"/>
              <a:cs typeface="Times New Roman"/>
            </a:endParaRPr>
          </a:p>
          <a:p>
            <a:pPr marL="42545" marR="5080">
              <a:lnSpc>
                <a:spcPts val="1390"/>
              </a:lnSpc>
            </a:pPr>
            <a:r>
              <a:rPr sz="1200" dirty="0">
                <a:latin typeface="Times New Roman"/>
                <a:cs typeface="Times New Roman"/>
              </a:rPr>
              <a:t>Domanda: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A1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attività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svolte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durante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tirocinio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sono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state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oggetto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della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tesi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laurea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della </a:t>
            </a:r>
            <a:r>
              <a:rPr sz="1200" dirty="0">
                <a:latin typeface="Times New Roman"/>
                <a:cs typeface="Times New Roman"/>
              </a:rPr>
              <a:t>prova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finale)?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7087" y="7521320"/>
            <a:ext cx="63061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Domanda: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A2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canale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utilizzato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scegliere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l’azienda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ospitante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svolto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tirocinio?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0"/>
              </a:lnSpc>
            </a:pPr>
            <a:r>
              <a:rPr spc="-50" dirty="0"/>
              <a:t>2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5B81635F-8D13-0FDE-AFD0-F5F8713C0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04" y="3960584"/>
            <a:ext cx="6798121" cy="1023276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32F58386-57B0-C6E1-43B7-5513529CBC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051" y="5121275"/>
            <a:ext cx="5741990" cy="2209800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AADCE1BE-B3F8-DE24-11C2-B5E3098244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608" y="7788275"/>
            <a:ext cx="6546088" cy="1295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107" y="4127626"/>
            <a:ext cx="6565265" cy="186055"/>
          </a:xfrm>
          <a:prstGeom prst="rect">
            <a:avLst/>
          </a:prstGeom>
          <a:solidFill>
            <a:srgbClr val="D14122"/>
          </a:solidFill>
        </p:spPr>
        <p:txBody>
          <a:bodyPr vert="horz" wrap="square" lIns="0" tIns="0" rIns="0" bIns="0" rtlCol="0">
            <a:spAutoFit/>
          </a:bodyPr>
          <a:lstStyle/>
          <a:p>
            <a:pPr marL="640080">
              <a:lnSpc>
                <a:spcPts val="1380"/>
              </a:lnSpc>
            </a:pPr>
            <a:r>
              <a:rPr sz="1200" spc="-10" dirty="0">
                <a:solidFill>
                  <a:srgbClr val="FFFFFF"/>
                </a:solidFill>
                <a:latin typeface="Corbel"/>
                <a:cs typeface="Corbel"/>
              </a:rPr>
              <a:t>VALUTAZIONE</a:t>
            </a:r>
            <a:r>
              <a:rPr sz="1200" spc="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200" dirty="0">
                <a:solidFill>
                  <a:srgbClr val="FFFFFF"/>
                </a:solidFill>
                <a:latin typeface="Corbel"/>
                <a:cs typeface="Corbel"/>
              </a:rPr>
              <a:t>DEL</a:t>
            </a:r>
            <a:r>
              <a:rPr sz="1200" spc="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orbel"/>
                <a:cs typeface="Corbel"/>
              </a:rPr>
              <a:t>TIROCINIO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9008" y="4505070"/>
            <a:ext cx="55054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Domanda: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B1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elenchiamo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serie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aspetti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relativi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Sua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esperienza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tirocinio.</a:t>
            </a:r>
            <a:endParaRPr sz="1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E’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soddisfatto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ciascuno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seguenti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aspetti?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0"/>
              </a:lnSpc>
            </a:pPr>
            <a:r>
              <a:rPr spc="-50" dirty="0"/>
              <a:t>3</a:t>
            </a: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E8282109-EDF9-5B8F-B45D-42AB91448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382" y="398366"/>
            <a:ext cx="6287045" cy="3589331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CA12E109-9573-CC72-C4EC-A4AACF9E58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50" y="4993485"/>
            <a:ext cx="7056499" cy="96599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E08E4645-0DFC-D6DB-FEA9-FFA7EE3A28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505" y="6340475"/>
            <a:ext cx="6241922" cy="17841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9240" y="837691"/>
            <a:ext cx="6580505" cy="384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04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Domanda: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B2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Ritiene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l’esperienza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tirocinio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abbia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consentito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sviluppare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seguenti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spc="-10" dirty="0">
                <a:latin typeface="Times New Roman"/>
                <a:cs typeface="Times New Roman"/>
              </a:rPr>
              <a:t>competenze/conoscenze?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608" y="6939153"/>
            <a:ext cx="50742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Domanda: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B3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Complessivamente, </a:t>
            </a:r>
            <a:r>
              <a:rPr sz="1200" dirty="0">
                <a:latin typeface="Times New Roman"/>
                <a:cs typeface="Times New Roman"/>
              </a:rPr>
              <a:t>è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soddisfatto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della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esperienza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tirocinio?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0"/>
              </a:lnSpc>
            </a:pPr>
            <a:r>
              <a:rPr spc="-50" dirty="0"/>
              <a:t>4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E7C1DA9D-EE66-283F-3475-DEE36728E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1463675"/>
            <a:ext cx="7359650" cy="149671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E7D51218-540D-A34C-6075-BAF3EADEB7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450" y="3521075"/>
            <a:ext cx="6991095" cy="2395800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510B148-37ED-DBA8-1A09-F3198EDEE7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575" y="7254875"/>
            <a:ext cx="7253349" cy="12115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107" y="3749674"/>
            <a:ext cx="6565265" cy="186055"/>
          </a:xfrm>
          <a:prstGeom prst="rect">
            <a:avLst/>
          </a:prstGeom>
          <a:solidFill>
            <a:srgbClr val="D14122"/>
          </a:solidFill>
        </p:spPr>
        <p:txBody>
          <a:bodyPr vert="horz" wrap="square" lIns="0" tIns="0" rIns="0" bIns="0" rtlCol="0">
            <a:spAutoFit/>
          </a:bodyPr>
          <a:lstStyle/>
          <a:p>
            <a:pPr marL="640080">
              <a:lnSpc>
                <a:spcPts val="1380"/>
              </a:lnSpc>
            </a:pPr>
            <a:r>
              <a:rPr sz="1200" spc="-10" dirty="0">
                <a:solidFill>
                  <a:srgbClr val="FFFFFF"/>
                </a:solidFill>
                <a:latin typeface="Corbel"/>
                <a:cs typeface="Corbel"/>
              </a:rPr>
              <a:t>VALUTAZIONI</a:t>
            </a:r>
            <a:r>
              <a:rPr sz="1200" spc="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orbel"/>
                <a:cs typeface="Corbel"/>
              </a:rPr>
              <a:t>DELL’UNIVERSITA’/ENTE</a:t>
            </a:r>
            <a:r>
              <a:rPr sz="1200" dirty="0">
                <a:solidFill>
                  <a:srgbClr val="FFFFFF"/>
                </a:solidFill>
                <a:latin typeface="Corbel"/>
                <a:cs typeface="Corbel"/>
              </a:rPr>
              <a:t> CHE</a:t>
            </a:r>
            <a:r>
              <a:rPr sz="1200" spc="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200" dirty="0">
                <a:solidFill>
                  <a:srgbClr val="FFFFFF"/>
                </a:solidFill>
                <a:latin typeface="Corbel"/>
                <a:cs typeface="Corbel"/>
              </a:rPr>
              <a:t>HA</a:t>
            </a:r>
            <a:r>
              <a:rPr sz="1200" spc="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200" dirty="0">
                <a:solidFill>
                  <a:srgbClr val="FFFFFF"/>
                </a:solidFill>
                <a:latin typeface="Corbel"/>
                <a:cs typeface="Corbel"/>
              </a:rPr>
              <a:t>PROMOSSO</a:t>
            </a:r>
            <a:r>
              <a:rPr sz="1200" spc="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200" dirty="0">
                <a:solidFill>
                  <a:srgbClr val="FFFFFF"/>
                </a:solidFill>
                <a:latin typeface="Corbel"/>
                <a:cs typeface="Corbel"/>
              </a:rPr>
              <a:t>IL</a:t>
            </a:r>
            <a:r>
              <a:rPr sz="1200" spc="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orbel"/>
                <a:cs typeface="Corbel"/>
              </a:rPr>
              <a:t>TIROCINIO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407" y="4166742"/>
            <a:ext cx="6662420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Domanda: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C1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Pensi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all’Università/Ente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promosso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tirocinio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appena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concluso.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E’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soddisfatto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ciascuno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seguenti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aspetti?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0"/>
              </a:lnSpc>
            </a:pPr>
            <a:r>
              <a:rPr spc="-50" dirty="0"/>
              <a:t>5</a:t>
            </a: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BE6EDDDB-7B92-2737-DB99-C874649AD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51" y="30560"/>
            <a:ext cx="5943600" cy="3264794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2307D175-7CFE-911E-141D-12613864DC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1" y="4901256"/>
            <a:ext cx="7086600" cy="1058219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D315B553-E1BE-96A9-4EC0-6DBFFBB5EA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269" y="6492875"/>
            <a:ext cx="6858000" cy="225465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507" y="852931"/>
            <a:ext cx="662368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Domanda:</a:t>
            </a:r>
            <a:r>
              <a:rPr sz="1200" spc="-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C2</a:t>
            </a:r>
            <a:r>
              <a:rPr sz="1200" spc="-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-</a:t>
            </a:r>
            <a:r>
              <a:rPr sz="1200" spc="-2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E’</a:t>
            </a:r>
            <a:r>
              <a:rPr sz="1200" spc="-2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soddisfatto</a:t>
            </a:r>
            <a:r>
              <a:rPr sz="1200" spc="-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della</a:t>
            </a:r>
            <a:r>
              <a:rPr sz="1200" spc="-2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disponibilità</a:t>
            </a:r>
            <a:r>
              <a:rPr sz="1200" spc="-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del</a:t>
            </a:r>
            <a:r>
              <a:rPr sz="1200" spc="-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tutor</a:t>
            </a:r>
            <a:r>
              <a:rPr sz="1200" spc="-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3A3A3A"/>
                </a:solidFill>
                <a:latin typeface="Times New Roman"/>
                <a:cs typeface="Times New Roman"/>
              </a:rPr>
              <a:t>dell’Università/Ente</a:t>
            </a:r>
            <a:r>
              <a:rPr sz="1200" spc="-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che</a:t>
            </a:r>
            <a:r>
              <a:rPr sz="1200" spc="-2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ha</a:t>
            </a:r>
            <a:r>
              <a:rPr sz="1200" spc="-2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promosso</a:t>
            </a:r>
            <a:r>
              <a:rPr sz="1200" spc="-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il</a:t>
            </a:r>
            <a:r>
              <a:rPr sz="1200" spc="-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3A3A3A"/>
                </a:solidFill>
                <a:latin typeface="Times New Roman"/>
                <a:cs typeface="Times New Roman"/>
              </a:rPr>
              <a:t>tirocinio?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0"/>
              </a:lnSpc>
            </a:pPr>
            <a:r>
              <a:rPr spc="-50" dirty="0"/>
              <a:t>6</a:t>
            </a: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48E5F3EB-3796-25BA-FC30-2F6D29B6F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70" y="1323845"/>
            <a:ext cx="7185280" cy="1434979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C6C811C2-89CA-0BCB-F829-8205DBB145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450" y="3140075"/>
            <a:ext cx="6569009" cy="361981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107" y="733043"/>
            <a:ext cx="6565265" cy="186055"/>
          </a:xfrm>
          <a:prstGeom prst="rect">
            <a:avLst/>
          </a:prstGeom>
          <a:solidFill>
            <a:srgbClr val="D14122"/>
          </a:solidFill>
        </p:spPr>
        <p:txBody>
          <a:bodyPr vert="horz" wrap="square" lIns="0" tIns="0" rIns="0" bIns="0" rtlCol="0">
            <a:spAutoFit/>
          </a:bodyPr>
          <a:lstStyle/>
          <a:p>
            <a:pPr marL="640080">
              <a:lnSpc>
                <a:spcPts val="1380"/>
              </a:lnSpc>
            </a:pPr>
            <a:r>
              <a:rPr sz="1200" spc="-10" dirty="0">
                <a:solidFill>
                  <a:srgbClr val="FFFFFF"/>
                </a:solidFill>
                <a:latin typeface="Corbel"/>
                <a:cs typeface="Corbel"/>
              </a:rPr>
              <a:t>VALUTAZIONI </a:t>
            </a:r>
            <a:r>
              <a:rPr sz="1200" dirty="0">
                <a:solidFill>
                  <a:srgbClr val="FFFFFF"/>
                </a:solidFill>
                <a:latin typeface="Corbel"/>
                <a:cs typeface="Corbel"/>
              </a:rPr>
              <a:t>DELL’AZIENDA</a:t>
            </a:r>
            <a:r>
              <a:rPr sz="1200" spc="-10" dirty="0">
                <a:solidFill>
                  <a:srgbClr val="FFFFFF"/>
                </a:solidFill>
                <a:latin typeface="Corbel"/>
                <a:cs typeface="Corbel"/>
              </a:rPr>
              <a:t> OSPITANTE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407" y="1318005"/>
            <a:ext cx="6694170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Domanda: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D1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seguito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troverà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riportati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aspetti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relativi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all’azienda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dove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svolto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tirocinio.</a:t>
            </a:r>
            <a:r>
              <a:rPr sz="1200" spc="-25" dirty="0">
                <a:latin typeface="Times New Roman"/>
                <a:cs typeface="Times New Roman"/>
              </a:rPr>
              <a:t> E’</a:t>
            </a:r>
            <a:endParaRPr sz="1200" dirty="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soddisfatto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ciascuno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seguenti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aspetti?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407" y="5334126"/>
            <a:ext cx="5635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Domanda: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D2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Chi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l’ha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seguita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principalmente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azienda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durante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l’esperienza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tirocinio?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0"/>
              </a:lnSpc>
            </a:pPr>
            <a:r>
              <a:rPr spc="-50" dirty="0"/>
              <a:t>7</a:t>
            </a: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BF8B3C79-2405-2FFE-28CD-8190B4B55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33" y="1853056"/>
            <a:ext cx="7176517" cy="1134619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9C917AA5-CF9A-4D7B-28C4-B58A0EF7FA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07" y="3211144"/>
            <a:ext cx="7257543" cy="2331261"/>
          </a:xfrm>
          <a:prstGeom prst="rect">
            <a:avLst/>
          </a:prstGeom>
        </p:spPr>
      </p:pic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351097B-9CE3-0433-D2A0-550569EEDACF}"/>
              </a:ext>
            </a:extLst>
          </p:cNvPr>
          <p:cNvSpPr txBox="1"/>
          <p:nvPr/>
        </p:nvSpPr>
        <p:spPr>
          <a:xfrm>
            <a:off x="425450" y="5654675"/>
            <a:ext cx="609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200" b="0" i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Domanda: D2 - Chi l’ha seguita principalmente in azienda durante l’esperienza di tirocinio?</a:t>
            </a:r>
          </a:p>
          <a:p>
            <a:endParaRPr lang="it-IT" dirty="0"/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C1694E8A-692C-E2DF-17E0-E22F343A69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850" y="6099379"/>
            <a:ext cx="6934200" cy="947164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B9D1F44E-DAC8-5D59-87E3-7C11C02AFF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6684" y="7136233"/>
            <a:ext cx="6129816" cy="284926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869695"/>
            <a:ext cx="6281420" cy="384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Domanda: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D3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E’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soddisfatto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del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tutor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aziendale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delle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altre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persone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l’hanno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seguita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azienda)</a:t>
            </a:r>
            <a:endParaRPr sz="1200" dirty="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per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quanto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riguarda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0"/>
              </a:lnSpc>
            </a:pPr>
            <a:r>
              <a:rPr spc="-50" dirty="0"/>
              <a:t>8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422BF3B-78EA-4C61-0D97-AF1C55817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688" y="1281937"/>
            <a:ext cx="6629400" cy="86753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2F287D58-0CC6-0F5F-B2C3-1175B1BBD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627" y="2378075"/>
            <a:ext cx="6250878" cy="36649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689</Words>
  <Application>Microsoft Office PowerPoint</Application>
  <PresentationFormat>Personalizzato</PresentationFormat>
  <Paragraphs>120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Calibri</vt:lpstr>
      <vt:lpstr>Corbel</vt:lpstr>
      <vt:lpstr>Times New Roman</vt:lpstr>
      <vt:lpstr>Office Theme</vt:lpstr>
      <vt:lpstr>Opinioni degli studenti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Opinioni degli studenti</dc:title>
  <dc:creator>Amministrazione_3</dc:creator>
  <cp:lastModifiedBy>caterina renda</cp:lastModifiedBy>
  <cp:revision>2</cp:revision>
  <dcterms:created xsi:type="dcterms:W3CDTF">2024-08-27T10:33:55Z</dcterms:created>
  <dcterms:modified xsi:type="dcterms:W3CDTF">2024-08-27T12:15:05Z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2023-08-11T00:00:00Z</vt:filetime>
  </property>
  <property fmtid="{D5CDD505-2E9C-101B-9397-08002B2CF9AE}" pid="3" name="Creator">
    <vt:lpwstr>Microsoft® Word per Microsoft 365</vt:lpwstr>
  </property>
  <property fmtid="{D5CDD505-2E9C-101B-9397-08002B2CF9AE}" pid="4" name="LastSaved">
    <vt:filetime>2024-08-27T00:00:00Z</vt:filetime>
  </property>
  <property fmtid="{D5CDD505-2E9C-101B-9397-08002B2CF9AE}" pid="5" name="Producer">
    <vt:lpwstr>Microsoft® Word per Microsoft 365</vt:lpwstr>
  </property>
</Properties>
</file>