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5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6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7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8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9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30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31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media/image9.jpg" ContentType="image/jpeg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charts/chart35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36.xml" ContentType="application/vnd.openxmlformats-officedocument.drawingml.chart+xml"/>
  <Override PartName="/ppt/charts/chart37.xml" ContentType="application/vnd.openxmlformats-officedocument.drawingml.chart+xml"/>
  <Override PartName="/ppt/charts/chart38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39.xml" ContentType="application/vnd.openxmlformats-officedocument.drawingml.chart+xml"/>
  <Override PartName="/ppt/charts/chart40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41.xml" ContentType="application/vnd.openxmlformats-officedocument.drawingml.chart+xml"/>
  <Override PartName="/ppt/charts/chart42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43.xml" ContentType="application/vnd.openxmlformats-officedocument.drawingml.chart+xml"/>
  <Override PartName="/ppt/charts/chart44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45.xml" ContentType="application/vnd.openxmlformats-officedocument.drawingml.chart+xml"/>
  <Override PartName="/ppt/charts/chart46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47.xml" ContentType="application/vnd.openxmlformats-officedocument.drawingml.chart+xml"/>
  <Override PartName="/ppt/charts/chart48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49.xml" ContentType="application/vnd.openxmlformats-officedocument.drawingml.chart+xml"/>
  <Override PartName="/ppt/charts/chart5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51.xml" ContentType="application/vnd.openxmlformats-officedocument.drawingml.chart+xml"/>
  <Override PartName="/ppt/charts/chart52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53.xml" ContentType="application/vnd.openxmlformats-officedocument.drawingml.chart+xml"/>
  <Override PartName="/ppt/charts/chart54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92" r:id="rId2"/>
  </p:sldMasterIdLst>
  <p:sldIdLst>
    <p:sldId id="405" r:id="rId3"/>
    <p:sldId id="403" r:id="rId4"/>
    <p:sldId id="414" r:id="rId5"/>
    <p:sldId id="428" r:id="rId6"/>
    <p:sldId id="429" r:id="rId7"/>
    <p:sldId id="504" r:id="rId8"/>
    <p:sldId id="505" r:id="rId9"/>
    <p:sldId id="507" r:id="rId10"/>
    <p:sldId id="508" r:id="rId11"/>
    <p:sldId id="423" r:id="rId12"/>
    <p:sldId id="259" r:id="rId13"/>
    <p:sldId id="268" r:id="rId14"/>
    <p:sldId id="256" r:id="rId15"/>
    <p:sldId id="257" r:id="rId16"/>
    <p:sldId id="258" r:id="rId17"/>
    <p:sldId id="430" r:id="rId18"/>
    <p:sldId id="260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442" r:id="rId27"/>
    <p:sldId id="443" r:id="rId28"/>
    <p:sldId id="444" r:id="rId29"/>
    <p:sldId id="269" r:id="rId30"/>
    <p:sldId id="441" r:id="rId31"/>
    <p:sldId id="270" r:id="rId32"/>
    <p:sldId id="431" r:id="rId33"/>
    <p:sldId id="432" r:id="rId34"/>
    <p:sldId id="433" r:id="rId35"/>
    <p:sldId id="434" r:id="rId36"/>
    <p:sldId id="435" r:id="rId37"/>
    <p:sldId id="436" r:id="rId38"/>
    <p:sldId id="437" r:id="rId39"/>
    <p:sldId id="438" r:id="rId40"/>
    <p:sldId id="439" r:id="rId41"/>
    <p:sldId id="440" r:id="rId42"/>
    <p:sldId id="283" r:id="rId43"/>
    <p:sldId id="425" r:id="rId44"/>
    <p:sldId id="426" r:id="rId45"/>
    <p:sldId id="404" r:id="rId4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USEPPINA POLITO" initials="GP" lastIdx="1" clrIdx="0">
    <p:extLst>
      <p:ext uri="{19B8F6BF-5375-455C-9EA6-DF929625EA0E}">
        <p15:presenceInfo xmlns:p15="http://schemas.microsoft.com/office/powerpoint/2012/main" userId="S-1-5-21-2247500139-2051708697-1018871076-208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2" autoAdjust="0"/>
    <p:restoredTop sz="94712" autoAdjust="0"/>
  </p:normalViewPr>
  <p:slideViewPr>
    <p:cSldViewPr snapToGrid="0">
      <p:cViewPr varScale="1">
        <p:scale>
          <a:sx n="105" d="100"/>
          <a:sy n="105" d="100"/>
        </p:scale>
        <p:origin x="82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tente\OneDrive\Desktop\Nuovo%20Foglio%20di%20lavoro%20di%20Microsoft%20Excel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gipolito\Desktop\Nuovo%20Foglio%20di%20lavoro%20di%20Microsoft%20Excel.xlsx" TargetMode="Externa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4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4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4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4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5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5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tente\OneDrive\Desktop\Nuovo%20Foglio%20di%20lavoro%20di%20Microsoft%20Excel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gipolito\Desktop\Nuovo%20Foglio%20di%20lavoro%20di%20Microsoft%20Excel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21/22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Foglio1!$A$2:$A$7</c:f>
              <c:strCache>
                <c:ptCount val="6"/>
                <c:pt idx="0">
                  <c:v>1 anno</c:v>
                </c:pt>
                <c:pt idx="1">
                  <c:v>2 anno</c:v>
                </c:pt>
                <c:pt idx="2">
                  <c:v>3 anno</c:v>
                </c:pt>
                <c:pt idx="3">
                  <c:v>4 anno</c:v>
                </c:pt>
                <c:pt idx="4">
                  <c:v>5 anno</c:v>
                </c:pt>
                <c:pt idx="5">
                  <c:v>6 anno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85</c:v>
                </c:pt>
                <c:pt idx="1">
                  <c:v>74</c:v>
                </c:pt>
                <c:pt idx="2">
                  <c:v>80</c:v>
                </c:pt>
                <c:pt idx="3">
                  <c:v>82</c:v>
                </c:pt>
                <c:pt idx="4">
                  <c:v>85</c:v>
                </c:pt>
                <c:pt idx="5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AC-49E0-B7BB-84FEDBAF6BE7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22/23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Foglio1!$A$2:$A$7</c:f>
              <c:strCache>
                <c:ptCount val="6"/>
                <c:pt idx="0">
                  <c:v>1 anno</c:v>
                </c:pt>
                <c:pt idx="1">
                  <c:v>2 anno</c:v>
                </c:pt>
                <c:pt idx="2">
                  <c:v>3 anno</c:v>
                </c:pt>
                <c:pt idx="3">
                  <c:v>4 anno</c:v>
                </c:pt>
                <c:pt idx="4">
                  <c:v>5 anno</c:v>
                </c:pt>
                <c:pt idx="5">
                  <c:v>6 anno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89</c:v>
                </c:pt>
                <c:pt idx="1">
                  <c:v>78</c:v>
                </c:pt>
                <c:pt idx="2">
                  <c:v>81</c:v>
                </c:pt>
                <c:pt idx="3">
                  <c:v>82</c:v>
                </c:pt>
                <c:pt idx="4">
                  <c:v>84</c:v>
                </c:pt>
                <c:pt idx="5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AC-49E0-B7BB-84FEDBAF6BE7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23/24</c:v>
                </c:pt>
              </c:strCache>
            </c:strRef>
          </c:tx>
          <c:spPr>
            <a:solidFill>
              <a:srgbClr val="008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Foglio1!$A$2:$A$7</c:f>
              <c:strCache>
                <c:ptCount val="6"/>
                <c:pt idx="0">
                  <c:v>1 anno</c:v>
                </c:pt>
                <c:pt idx="1">
                  <c:v>2 anno</c:v>
                </c:pt>
                <c:pt idx="2">
                  <c:v>3 anno</c:v>
                </c:pt>
                <c:pt idx="3">
                  <c:v>4 anno</c:v>
                </c:pt>
                <c:pt idx="4">
                  <c:v>5 anno</c:v>
                </c:pt>
                <c:pt idx="5">
                  <c:v>6 anno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84</c:v>
                </c:pt>
                <c:pt idx="1">
                  <c:v>74</c:v>
                </c:pt>
                <c:pt idx="2">
                  <c:v>84</c:v>
                </c:pt>
                <c:pt idx="3">
                  <c:v>84</c:v>
                </c:pt>
                <c:pt idx="4">
                  <c:v>83</c:v>
                </c:pt>
                <c:pt idx="5">
                  <c:v>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5AC-49E0-B7BB-84FEDBAF6BE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3551247"/>
        <c:axId val="1143546447"/>
      </c:barChart>
      <c:catAx>
        <c:axId val="1143551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3546447"/>
        <c:crosses val="autoZero"/>
        <c:auto val="1"/>
        <c:lblAlgn val="ctr"/>
        <c:lblOffset val="100"/>
        <c:noMultiLvlLbl val="0"/>
      </c:catAx>
      <c:valAx>
        <c:axId val="1143546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3551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77406362194448"/>
          <c:y val="1.1141924092347912E-3"/>
          <c:w val="0.47296576329945256"/>
          <c:h val="0.118687845106949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b) Conoscenza delle competenze dei neolaureati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7.8419888692483879E-3"/>
          <c:y val="0.81166536938444167"/>
          <c:w val="0.28890926642789327"/>
          <c:h val="4.81532502586515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 Conoscenza delle competenze</a:t>
            </a:r>
            <a:r>
              <a:rPr lang="it-IT" baseline="0" dirty="0">
                <a:latin typeface="Calibri" panose="020F0502020204030204" pitchFamily="34" charset="0"/>
                <a:cs typeface="Calibri" panose="020F0502020204030204" pitchFamily="34" charset="0"/>
              </a:rPr>
              <a:t> dei neolaureati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"/>
          <c:w val="1"/>
          <c:h val="1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53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D89-4ADF-9F6D-969FF37536A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D89-4ADF-9F6D-969FF37536A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Foglio1!$A$1:$A$2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Foglio1!$B$1:$B$2</c:f>
              <c:numCache>
                <c:formatCode>0.00%</c:formatCode>
                <c:ptCount val="2"/>
                <c:pt idx="0">
                  <c:v>0.72699999999999998</c:v>
                </c:pt>
                <c:pt idx="1">
                  <c:v>0.27300000000000002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D89-4ADF-9F6D-969FF37536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2503686385679468"/>
          <c:y val="0.90240403669621394"/>
          <c:w val="0.24138339146856305"/>
          <c:h val="5.6316298013613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2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a) Contatto</a:t>
            </a:r>
            <a:r>
              <a:rPr lang="it-IT" baseline="0" dirty="0"/>
              <a:t> con studenti</a:t>
            </a:r>
            <a:endParaRPr lang="it-IT" dirty="0"/>
          </a:p>
        </c:rich>
      </c:tx>
      <c:layout>
        <c:manualLayout>
          <c:xMode val="edge"/>
          <c:yMode val="edge"/>
          <c:x val="0.24152777777777779"/>
          <c:y val="1.9642228626261415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b) Contatto con studenti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6.4771358435391502E-2"/>
          <c:y val="9.3352359997961751E-2"/>
          <c:w val="0.93522857137562487"/>
          <c:h val="0.8649524974022103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3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13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Contatto</a:t>
            </a:r>
            <a:r>
              <a:rPr lang="it-IT" sz="2130" b="1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 gli studenti</a:t>
            </a:r>
            <a:endParaRPr lang="it-IT" sz="213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3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7645405526945048E-2"/>
          <c:y val="9.1549602002231889E-2"/>
          <c:w val="0.87379885586789297"/>
          <c:h val="0.84807742347748516"/>
        </c:manualLayout>
      </c:layout>
      <c:pie3DChart>
        <c:varyColors val="1"/>
        <c:ser>
          <c:idx val="0"/>
          <c:order val="0"/>
          <c:explosion val="47"/>
          <c:dPt>
            <c:idx val="0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010-4D84-8339-AA539092DA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0010-4D84-8339-AA539092DABB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0010-4D84-8339-AA539092DABB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0010-4D84-8339-AA539092DA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Foglio4!$C$4:$C$7</c:f>
              <c:strCache>
                <c:ptCount val="4"/>
                <c:pt idx="0">
                  <c:v>tra 1 e 3</c:v>
                </c:pt>
                <c:pt idx="1">
                  <c:v>tra 4 e 10</c:v>
                </c:pt>
                <c:pt idx="2">
                  <c:v>&gt; 10</c:v>
                </c:pt>
                <c:pt idx="3">
                  <c:v>nessuno</c:v>
                </c:pt>
              </c:strCache>
            </c:strRef>
          </c:cat>
          <c:val>
            <c:numRef>
              <c:f>Foglio4!$D$4:$D$7</c:f>
              <c:numCache>
                <c:formatCode>General</c:formatCode>
                <c:ptCount val="4"/>
                <c:pt idx="0">
                  <c:v>6</c:v>
                </c:pt>
                <c:pt idx="1">
                  <c:v>5</c:v>
                </c:pt>
                <c:pt idx="2">
                  <c:v>25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10-4D84-8339-AA539092DAB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endParaRPr lang="it-IT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b) Contatto con neolaureati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349059443771172E-2"/>
          <c:y val="0.21190303372744082"/>
          <c:w val="0.84130188111245763"/>
          <c:h val="0.75016210047718779"/>
        </c:manualLayout>
      </c:layout>
      <c:pie3DChart>
        <c:varyColors val="1"/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13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Contatto</a:t>
            </a:r>
            <a:r>
              <a:rPr lang="it-IT" sz="2130" b="1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con neolaureati</a:t>
            </a:r>
            <a:endParaRPr lang="it-IT" sz="213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47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79E-4B99-B581-BD22416A1086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79E-4B99-B581-BD22416A1086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579E-4B99-B581-BD22416A10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579E-4B99-B581-BD22416A10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Foglio14!$D$5:$D$8</c:f>
              <c:strCache>
                <c:ptCount val="4"/>
                <c:pt idx="0">
                  <c:v>tra 1 e 3</c:v>
                </c:pt>
                <c:pt idx="1">
                  <c:v>tra 4 e 10</c:v>
                </c:pt>
                <c:pt idx="2">
                  <c:v>&gt; 10</c:v>
                </c:pt>
                <c:pt idx="3">
                  <c:v>nessuno</c:v>
                </c:pt>
              </c:strCache>
            </c:strRef>
          </c:cat>
          <c:val>
            <c:numRef>
              <c:f>Foglio14!$E$5:$E$8</c:f>
              <c:numCache>
                <c:formatCode>General</c:formatCode>
                <c:ptCount val="4"/>
                <c:pt idx="0">
                  <c:v>1</c:v>
                </c:pt>
                <c:pt idx="1">
                  <c:v>5</c:v>
                </c:pt>
                <c:pt idx="2">
                  <c:v>29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79E-4B99-B581-BD22416A108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472222222222223"/>
          <c:y val="0.13458442694663167"/>
          <c:w val="0.81388888888888888"/>
          <c:h val="0.68048337707786521"/>
        </c:manualLayout>
      </c:layout>
      <c:pie3DChart>
        <c:varyColors val="1"/>
        <c:ser>
          <c:idx val="0"/>
          <c:order val="0"/>
          <c:explosion val="37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759-49AF-9681-C4B7C7A32F5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759-49AF-9681-C4B7C7A32F5E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759-49AF-9681-C4B7C7A32F5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Foglio7!$C$10:$C$12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Foglio7!$D$10:$D$12</c:f>
              <c:numCache>
                <c:formatCode>General</c:formatCode>
                <c:ptCount val="3"/>
                <c:pt idx="0">
                  <c:v>31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59-49AF-9681-C4B7C7A32F5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6710967758217059"/>
          <c:y val="0.91225389857445027"/>
          <c:w val="0.26845155122478398"/>
          <c:h val="6.96734282181881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430089613058867E-2"/>
          <c:y val="9.4913408287217074E-2"/>
          <c:w val="0.76306241270811181"/>
          <c:h val="0.81017318342556588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46911130988607"/>
          <c:y val="4.9210184878042636E-2"/>
          <c:w val="0.87009502935059069"/>
          <c:h val="0.732379795681000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Totale Laureati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Marzo</c:v>
                </c:pt>
                <c:pt idx="1">
                  <c:v>Luglio</c:v>
                </c:pt>
                <c:pt idx="2">
                  <c:v>Ottobre 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9</c:v>
                </c:pt>
                <c:pt idx="1">
                  <c:v>105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25-431F-99A8-4FF2EA2A5BC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In Corso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Foglio1!$A$2:$A$4</c:f>
              <c:strCache>
                <c:ptCount val="3"/>
                <c:pt idx="0">
                  <c:v>Marzo</c:v>
                </c:pt>
                <c:pt idx="1">
                  <c:v>Luglio</c:v>
                </c:pt>
                <c:pt idx="2">
                  <c:v>Ottobre 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7</c:v>
                </c:pt>
                <c:pt idx="1">
                  <c:v>96</c:v>
                </c:pt>
                <c:pt idx="2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25-431F-99A8-4FF2EA2A5B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3551247"/>
        <c:axId val="1143546447"/>
      </c:barChart>
      <c:catAx>
        <c:axId val="11435512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3546447"/>
        <c:crosses val="autoZero"/>
        <c:auto val="1"/>
        <c:lblAlgn val="ctr"/>
        <c:lblOffset val="100"/>
        <c:noMultiLvlLbl val="0"/>
      </c:catAx>
      <c:valAx>
        <c:axId val="11435464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35512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291405052589934"/>
          <c:y val="5.8929580873615571E-2"/>
          <c:w val="0.30352053522745692"/>
          <c:h val="0.30437332833395825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4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977591534887348E-2"/>
          <c:y val="1.1932889957339719E-3"/>
          <c:w val="0.91502240846511262"/>
          <c:h val="0.82450301932322656"/>
        </c:manualLayout>
      </c:layout>
      <c:pie3DChart>
        <c:varyColors val="1"/>
        <c:ser>
          <c:idx val="0"/>
          <c:order val="0"/>
          <c:explosion val="47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227-4F75-82E3-73D93C1B24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227-4F75-82E3-73D93C1B24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Foglio4!$E$16:$E$17</c:f>
              <c:strCache>
                <c:ptCount val="2"/>
                <c:pt idx="0">
                  <c:v>sì</c:v>
                </c:pt>
                <c:pt idx="1">
                  <c:v>no</c:v>
                </c:pt>
              </c:strCache>
            </c:strRef>
          </c:cat>
          <c:val>
            <c:numRef>
              <c:f>Foglio4!$F$16:$F$17</c:f>
              <c:numCache>
                <c:formatCode>General</c:formatCode>
                <c:ptCount val="2"/>
                <c:pt idx="0">
                  <c:v>31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227-4F75-82E3-73D93C1B24F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546D-4253-979F-272F1B0530A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546D-4253-979F-272F1B0530A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Foglio4!$E$27:$E$28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Foglio4!$F$27:$F$28</c:f>
              <c:numCache>
                <c:formatCode>General</c:formatCode>
                <c:ptCount val="2"/>
                <c:pt idx="0">
                  <c:v>32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46D-4253-979F-272F1B0530A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2605679317044408E-2"/>
          <c:w val="1"/>
          <c:h val="0.92168055405259164"/>
        </c:manualLayout>
      </c:layout>
      <c:pie3DChart>
        <c:varyColors val="1"/>
        <c:ser>
          <c:idx val="0"/>
          <c:order val="0"/>
          <c:explosion val="2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BE4-4227-BDC3-9A5C6B87B43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BE4-4227-BDC3-9A5C6B87B434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BE4-4227-BDC3-9A5C6B87B43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Foglio4!$H$27:$H$29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Foglio4!$I$27:$I$29</c:f>
              <c:numCache>
                <c:formatCode>General</c:formatCode>
                <c:ptCount val="3"/>
                <c:pt idx="0">
                  <c:v>30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BE4-4227-BDC3-9A5C6B87B43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6895397708880884"/>
          <c:y val="0.2518414446381147"/>
          <c:w val="0.12135039932736293"/>
          <c:h val="0.33037625218829308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162495158938046E-2"/>
          <c:y val="9.1386241892156703E-2"/>
          <c:w val="0.96383750484106179"/>
          <c:h val="0.9022355677650773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D63-45C4-93B8-CC045E88B596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D63-45C4-93B8-CC045E88B5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D63-45C4-93B8-CC045E88B59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Foglio4!$B$26:$B$28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Foglio4!$C$26:$C$28</c:f>
              <c:numCache>
                <c:formatCode>General</c:formatCode>
                <c:ptCount val="3"/>
                <c:pt idx="0">
                  <c:v>22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D63-45C4-93B8-CC045E88B59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7347674566848195E-2"/>
          <c:y val="9.9746485693532533E-2"/>
          <c:w val="0.94192832696495132"/>
          <c:h val="0.83535538547222998"/>
        </c:manualLayout>
      </c:layout>
      <c:pie3DChart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212096093554195E-3"/>
          <c:y val="9.1641598756759368E-2"/>
          <c:w val="0.9541537673238577"/>
          <c:h val="0.87093151444557493"/>
        </c:manualLayout>
      </c:layout>
      <c:pie3DChart>
        <c:varyColors val="1"/>
        <c:ser>
          <c:idx val="0"/>
          <c:order val="0"/>
          <c:explosion val="4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133-4075-8935-37D5379029D5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133-4075-8935-37D5379029D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133-4075-8935-37D5379029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Foglio4!$F$23:$F$25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Foglio4!$G$23:$G$25</c:f>
              <c:numCache>
                <c:formatCode>General</c:formatCode>
                <c:ptCount val="3"/>
                <c:pt idx="0">
                  <c:v>29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133-4075-8935-37D5379029D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926829268292683E-2"/>
          <c:y val="4.2954436270123124E-2"/>
          <c:w val="0.89634146341463405"/>
          <c:h val="0.79768156183721517"/>
        </c:manualLayout>
      </c:layout>
      <c:pie3DChart>
        <c:varyColors val="1"/>
        <c:ser>
          <c:idx val="0"/>
          <c:order val="0"/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4A0-47EF-8E9D-9B51F266252C}"/>
              </c:ext>
            </c:extLst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4A0-47EF-8E9D-9B51F266252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4A0-47EF-8E9D-9B51F266252C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4A0-47EF-8E9D-9B51F266252C}"/>
              </c:ext>
            </c:extLst>
          </c:dPt>
          <c:dPt>
            <c:idx val="4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4A0-47EF-8E9D-9B51F266252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Foglio4!$D$26:$D$30</c:f>
              <c:strCache>
                <c:ptCount val="5"/>
                <c:pt idx="0">
                  <c:v>tra 1 e 3</c:v>
                </c:pt>
                <c:pt idx="1">
                  <c:v>tra 4 e 7</c:v>
                </c:pt>
                <c:pt idx="2">
                  <c:v>&lt;5%</c:v>
                </c:pt>
                <c:pt idx="3">
                  <c:v>tra il 10% e il 50%</c:v>
                </c:pt>
                <c:pt idx="4">
                  <c:v>tra 10 e 30</c:v>
                </c:pt>
              </c:strCache>
            </c:strRef>
          </c:cat>
          <c:val>
            <c:numRef>
              <c:f>Foglio4!$E$26:$E$30</c:f>
              <c:numCache>
                <c:formatCode>General</c:formatCode>
                <c:ptCount val="5"/>
                <c:pt idx="0">
                  <c:v>12</c:v>
                </c:pt>
                <c:pt idx="1">
                  <c:v>4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4A0-47EF-8E9D-9B51F266252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92335321530101844"/>
          <c:y val="0.36898456300704063"/>
          <c:w val="6.712563124497703E-2"/>
          <c:h val="0.18490523642253043"/>
        </c:manualLayout>
      </c:layout>
      <c:overlay val="0"/>
      <c:txPr>
        <a:bodyPr/>
        <a:lstStyle/>
        <a:p>
          <a:pPr>
            <a:defRPr sz="16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325784800013116E-2"/>
          <c:y val="0.12505471456798517"/>
          <c:w val="0.81388888888888888"/>
          <c:h val="0.68423264800233308"/>
        </c:manualLayout>
      </c:layout>
      <c:pie3DChart>
        <c:varyColors val="1"/>
        <c:ser>
          <c:idx val="0"/>
          <c:order val="0"/>
          <c:explosion val="19"/>
          <c:dPt>
            <c:idx val="0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84F-4216-832D-7E2A83DD0EF7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84F-4216-832D-7E2A83DD0EF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84F-4216-832D-7E2A83DD0E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Foglio4!$B$2:$B$4</c:f>
              <c:strCache>
                <c:ptCount val="3"/>
                <c:pt idx="0">
                  <c:v>scarsa</c:v>
                </c:pt>
                <c:pt idx="1">
                  <c:v>adegata</c:v>
                </c:pt>
                <c:pt idx="2">
                  <c:v>molto adeguata</c:v>
                </c:pt>
              </c:strCache>
            </c:strRef>
          </c:cat>
          <c:val>
            <c:numRef>
              <c:f>Foglio4!$C$2:$C$4</c:f>
              <c:numCache>
                <c:formatCode>General</c:formatCode>
                <c:ptCount val="3"/>
                <c:pt idx="0">
                  <c:v>0</c:v>
                </c:pt>
                <c:pt idx="1">
                  <c:v>25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84F-4216-832D-7E2A83DD0EF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055555555555558E-2"/>
          <c:y val="9.3185695538057778E-2"/>
          <c:w val="0.81388888888888888"/>
          <c:h val="0.68423264800233308"/>
        </c:manualLayout>
      </c:layout>
      <c:pie3DChart>
        <c:varyColors val="1"/>
        <c:ser>
          <c:idx val="0"/>
          <c:order val="0"/>
          <c:explosion val="3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D1F-4E88-83AE-0401F66C3F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D1F-4E88-83AE-0401F66C3F95}"/>
              </c:ext>
            </c:extLst>
          </c:dPt>
          <c:dPt>
            <c:idx val="2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D1F-4E88-83AE-0401F66C3F9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Foglio4!$F$16:$F$18</c:f>
              <c:strCache>
                <c:ptCount val="3"/>
                <c:pt idx="0">
                  <c:v>migliore</c:v>
                </c:pt>
                <c:pt idx="1">
                  <c:v>peggiore</c:v>
                </c:pt>
                <c:pt idx="2">
                  <c:v>confrontabile</c:v>
                </c:pt>
              </c:strCache>
            </c:strRef>
          </c:cat>
          <c:val>
            <c:numRef>
              <c:f>Foglio4!$G$16:$G$18</c:f>
              <c:numCache>
                <c:formatCode>General</c:formatCode>
                <c:ptCount val="3"/>
                <c:pt idx="0">
                  <c:v>14</c:v>
                </c:pt>
                <c:pt idx="1">
                  <c:v>0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D1F-4E88-83AE-0401F66C3F9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 Conoscenza</a:t>
            </a:r>
            <a:r>
              <a:rPr lang="it-IT" baseline="0" dirty="0"/>
              <a:t> delle competenze degli studenti</a:t>
            </a:r>
            <a:endParaRPr lang="it-IT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Conoscenza delle competenze degli studenti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57D-43DB-A1C1-8751E915F84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57D-43DB-A1C1-8751E915F84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14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7D-43DB-A1C1-8751E915F84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 Conoscenza</a:t>
            </a:r>
            <a:r>
              <a:rPr lang="it-IT" baseline="0" dirty="0"/>
              <a:t> delle competenze degli studenti</a:t>
            </a:r>
            <a:endParaRPr lang="it-IT" dirty="0"/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0479169314205975"/>
          <c:y val="0.1339969617727928"/>
          <c:w val="0.79520830685794008"/>
          <c:h val="0.73965228963146479"/>
        </c:manualLayout>
      </c:layout>
      <c:pie3DChart>
        <c:varyColors val="1"/>
        <c:ser>
          <c:idx val="0"/>
          <c:order val="0"/>
          <c:explosion val="3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D68-45EB-8CBE-008248BC0EF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D68-45EB-8CBE-008248BC0EF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Foglio4!$G$2:$G$3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Foglio4!$H$2:$H$3</c:f>
              <c:numCache>
                <c:formatCode>General</c:formatCode>
                <c:ptCount val="2"/>
                <c:pt idx="0">
                  <c:v>28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D68-45EB-8CBE-008248BC0EF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Conoscenza delle competenze dei neolaureati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EAE-456E-9061-DCED71D91ED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EAE-456E-9061-DCED71D91ED5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Foglio1!$A$2:$A$3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Foglio1!$B$2:$B$3</c:f>
              <c:numCache>
                <c:formatCode>General</c:formatCode>
                <c:ptCount val="2"/>
                <c:pt idx="0">
                  <c:v>14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AF-4A8F-B2F9-7E627D43E92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b) Conoscenza</a:t>
            </a:r>
            <a:r>
              <a:rPr lang="it-IT" baseline="0" dirty="0"/>
              <a:t> delle competenze dei neolaureati</a:t>
            </a:r>
            <a:endParaRPr lang="it-IT" dirty="0"/>
          </a:p>
        </c:rich>
      </c:tx>
      <c:overlay val="0"/>
    </c:title>
    <c:autoTitleDeleted val="0"/>
    <c:view3D>
      <c:rotX val="75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66942136486949E-2"/>
          <c:y val="8.2559345605739617E-2"/>
          <c:w val="0.8962624200406204"/>
          <c:h val="0.89542484793156374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53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F998-4CA5-BD33-57473CF9CEA4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F998-4CA5-BD33-57473CF9CE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Foglio1!$A$1:$A$2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Foglio1!$B$1:$B$2</c:f>
              <c:numCache>
                <c:formatCode>0.00%</c:formatCode>
                <c:ptCount val="2"/>
                <c:pt idx="0">
                  <c:v>0.72699999999999998</c:v>
                </c:pt>
                <c:pt idx="1">
                  <c:v>0.27300000000000002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98-4CA5-BD33-57473CF9CE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Contatto con studenti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FFD-4C3E-8F61-5AD5177E35A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1FFD-4C3E-8F61-5AD5177E35A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1FFD-4C3E-8F61-5AD5177E35A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1FFD-4C3E-8F61-5AD5177E35A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tra 1 e 3</c:v>
                </c:pt>
                <c:pt idx="1">
                  <c:v>tra 4 e 10</c:v>
                </c:pt>
                <c:pt idx="2">
                  <c:v>&gt;10</c:v>
                </c:pt>
                <c:pt idx="3">
                  <c:v>nessuno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17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1F-48E3-902C-693622BF370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2"/>
          <c:order val="0"/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978A-446C-9CFE-679047CE448E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Foglio1!$I$12:$I$13</c:f>
              <c:numCache>
                <c:formatCode>General</c:formatCode>
                <c:ptCount val="2"/>
              </c:numCache>
            </c:numRef>
          </c:cat>
          <c:val>
            <c:numRef>
              <c:f>Foglio1!$J$12:$J$13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3-978A-446C-9CFE-679047CE448E}"/>
            </c:ext>
          </c:extLst>
        </c:ser>
        <c:ser>
          <c:idx val="0"/>
          <c:order val="1"/>
          <c:explosion val="25"/>
          <c:dPt>
            <c:idx val="1"/>
            <c:bubble3D val="0"/>
            <c:spPr>
              <a:solidFill>
                <a:schemeClr val="bg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978A-446C-9CFE-679047CE448E}"/>
              </c:ext>
            </c:extLst>
          </c:dPt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78A-446C-9CFE-679047CE44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Foglio1!$I$12:$I$13</c:f>
              <c:numCache>
                <c:formatCode>General</c:formatCode>
                <c:ptCount val="2"/>
              </c:numCache>
            </c:numRef>
          </c:cat>
          <c:val>
            <c:numRef>
              <c:f>Foglio1!$J$12:$J$13</c:f>
              <c:numCache>
                <c:formatCode>General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6-978A-446C-9CFE-679047CE448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3121973799765057E-2"/>
          <c:y val="0.21526039288177234"/>
          <c:w val="0.81388888888888888"/>
          <c:h val="0.68048337707786521"/>
        </c:manualLayout>
      </c:layout>
      <c:pie3DChart>
        <c:varyColors val="1"/>
        <c:ser>
          <c:idx val="0"/>
          <c:order val="0"/>
          <c:explosion val="2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132-4AB7-A16C-1E8435F179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132-4AB7-A16C-1E8435F1790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132-4AB7-A16C-1E8435F1790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132-4AB7-A16C-1E8435F1790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Foglio5!$B$11:$B$14</c:f>
              <c:strCache>
                <c:ptCount val="4"/>
                <c:pt idx="0">
                  <c:v>tra 1 e 3 </c:v>
                </c:pt>
                <c:pt idx="1">
                  <c:v>tra 4 e 10</c:v>
                </c:pt>
                <c:pt idx="2">
                  <c:v>&gt;10</c:v>
                </c:pt>
                <c:pt idx="3">
                  <c:v>nessuno</c:v>
                </c:pt>
              </c:strCache>
            </c:strRef>
          </c:cat>
          <c:val>
            <c:numRef>
              <c:f>Foglio5!$C$11:$C$14</c:f>
              <c:numCache>
                <c:formatCode>0%</c:formatCode>
                <c:ptCount val="4"/>
                <c:pt idx="0">
                  <c:v>0.16</c:v>
                </c:pt>
                <c:pt idx="1">
                  <c:v>0.13</c:v>
                </c:pt>
                <c:pt idx="2">
                  <c:v>0.68</c:v>
                </c:pt>
                <c:pt idx="3">
                  <c:v>0.03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132-4AB7-A16C-1E8435F1790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Contatto con neolaureati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F48-424B-9CE4-CA939CE5BA5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F48-424B-9CE4-CA939CE5BA5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F48-424B-9CE4-CA939CE5BA5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F48-424B-9CE4-CA939CE5BA5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tra 1 e 3</c:v>
                </c:pt>
                <c:pt idx="1">
                  <c:v>tra 4 e 10</c:v>
                </c:pt>
                <c:pt idx="2">
                  <c:v>&gt; 10</c:v>
                </c:pt>
                <c:pt idx="3">
                  <c:v>nessuno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13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93-452F-8F8A-25D1A6DB6636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2861190040640813"/>
          <c:y val="0.18521182050825438"/>
          <c:w val="0.81388888888888888"/>
          <c:h val="0.68048337707786521"/>
        </c:manualLayout>
      </c:layout>
      <c:pie3DChart>
        <c:varyColors val="1"/>
        <c:ser>
          <c:idx val="0"/>
          <c:order val="0"/>
          <c:explosion val="2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0F9-499F-9B81-EFA3F03F486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0F9-499F-9B81-EFA3F03F486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0F9-499F-9B81-EFA3F03F486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0F9-499F-9B81-EFA3F03F486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Foglio5!$B$22:$B$25</c:f>
              <c:strCache>
                <c:ptCount val="4"/>
                <c:pt idx="0">
                  <c:v>tra 1 e 3 </c:v>
                </c:pt>
                <c:pt idx="1">
                  <c:v>tra 4 e 10</c:v>
                </c:pt>
                <c:pt idx="2">
                  <c:v>&gt;10</c:v>
                </c:pt>
                <c:pt idx="3">
                  <c:v>nessuno</c:v>
                </c:pt>
              </c:strCache>
            </c:strRef>
          </c:cat>
          <c:val>
            <c:numRef>
              <c:f>Foglio5!$C$22:$C$25</c:f>
              <c:numCache>
                <c:formatCode>0%</c:formatCode>
                <c:ptCount val="4"/>
                <c:pt idx="0">
                  <c:v>0.03</c:v>
                </c:pt>
                <c:pt idx="1">
                  <c:v>0.14000000000000001</c:v>
                </c:pt>
                <c:pt idx="2">
                  <c:v>0.78</c:v>
                </c:pt>
                <c:pt idx="3">
                  <c:v>0.05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0F9-499F-9B81-EFA3F03F486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Colonna2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234-41AA-A1BD-3F6C77FEBC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234-41AA-A1BD-3F6C77FEBC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234-41AA-A1BD-3F6C77FEBC7D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17</c:v>
                </c:pt>
                <c:pt idx="1">
                  <c:v>1</c:v>
                </c:pt>
                <c:pt idx="2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99-42A6-BFB1-C0AEE12399DF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8472222222222223"/>
          <c:y val="0.13458442694663167"/>
          <c:w val="0.81388888888888888"/>
          <c:h val="0.68048337707786521"/>
        </c:manualLayout>
      </c:layout>
      <c:pie3DChart>
        <c:varyColors val="1"/>
        <c:ser>
          <c:idx val="0"/>
          <c:order val="0"/>
          <c:explosion val="37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DF4-4C3C-A6DA-8DFE1214DE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DF4-4C3C-A6DA-8DFE1214DE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DF4-4C3C-A6DA-8DFE1214DEE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Foglio7!$C$10:$C$12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Foglio7!$D$10:$D$12</c:f>
              <c:numCache>
                <c:formatCode>General</c:formatCode>
                <c:ptCount val="3"/>
                <c:pt idx="0">
                  <c:v>31</c:v>
                </c:pt>
                <c:pt idx="1">
                  <c:v>1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DF4-4C3C-A6DA-8DFE1214DEE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5F9-4EB6-98C4-24C6CCEC093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5F9-4EB6-98C4-24C6CCEC09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5F9-4EB6-98C4-24C6CCEC0936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14</c:v>
                </c:pt>
                <c:pt idx="1">
                  <c:v>9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26-4112-AFFE-BCA22CC5AD0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497749962859813E-2"/>
          <c:y val="0"/>
          <c:w val="0.91502250037140187"/>
          <c:h val="0.91377845286592541"/>
        </c:manualLayout>
      </c:layout>
      <c:pie3DChart>
        <c:varyColors val="1"/>
        <c:ser>
          <c:idx val="0"/>
          <c:order val="0"/>
          <c:explosion val="47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66F-4ED4-AE65-3BB31143E90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66F-4ED4-AE65-3BB31143E90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Foglio4!$E$16:$E$17</c:f>
              <c:strCache>
                <c:ptCount val="2"/>
                <c:pt idx="0">
                  <c:v>sì</c:v>
                </c:pt>
                <c:pt idx="1">
                  <c:v>no</c:v>
                </c:pt>
              </c:strCache>
            </c:strRef>
          </c:cat>
          <c:val>
            <c:numRef>
              <c:f>Foglio4!$F$16:$F$17</c:f>
              <c:numCache>
                <c:formatCode>General</c:formatCode>
                <c:ptCount val="2"/>
                <c:pt idx="0">
                  <c:v>31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66F-4ED4-AE65-3BB31143E90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612-4926-B95C-C0890A7F09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612-4926-B95C-C0890A7F09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612-4926-B95C-C0890A7F0900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18</c:v>
                </c:pt>
                <c:pt idx="1">
                  <c:v>4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E8-4AE7-9CB1-1BC9CC2009E1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7962962962962965E-2"/>
          <c:y val="9.6039092963650943E-2"/>
          <c:w val="0.80555555555555558"/>
          <c:h val="0.69842720295034411"/>
        </c:manualLayout>
      </c:layout>
      <c:pie3DChart>
        <c:varyColors val="1"/>
        <c:ser>
          <c:idx val="0"/>
          <c:order val="0"/>
          <c:explosion val="23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FF7-4E90-A503-EA472E7A1E7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FF7-4E90-A503-EA472E7A1E7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Foglio4!$E$27:$E$28</c:f>
              <c:strCache>
                <c:ptCount val="2"/>
                <c:pt idx="0">
                  <c:v>si</c:v>
                </c:pt>
                <c:pt idx="1">
                  <c:v>no</c:v>
                </c:pt>
              </c:strCache>
            </c:strRef>
          </c:cat>
          <c:val>
            <c:numRef>
              <c:f>Foglio4!$F$27:$F$28</c:f>
              <c:numCache>
                <c:formatCode>General</c:formatCode>
                <c:ptCount val="2"/>
                <c:pt idx="0">
                  <c:v>32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FF7-4E90-A503-EA472E7A1E7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E85-4061-8EE4-6CD6CBE707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E85-4061-8EE4-6CD6CBE707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E85-4061-8EE4-6CD6CBE7072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16</c:v>
                </c:pt>
                <c:pt idx="1">
                  <c:v>9</c:v>
                </c:pt>
                <c:pt idx="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6D-45E4-B6DE-3EDE31017589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3.6091850462023297E-3"/>
          <c:w val="1"/>
          <c:h val="0.92168055405259164"/>
        </c:manualLayout>
      </c:layout>
      <c:pie3DChart>
        <c:varyColors val="1"/>
        <c:ser>
          <c:idx val="0"/>
          <c:order val="0"/>
          <c:explosion val="22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167-415B-9C94-3E15B1F7C0F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167-415B-9C94-3E15B1F7C0F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167-415B-9C94-3E15B1F7C0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Foglio4!$H$27:$H$29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Foglio4!$I$27:$I$29</c:f>
              <c:numCache>
                <c:formatCode>General</c:formatCode>
                <c:ptCount val="3"/>
                <c:pt idx="0">
                  <c:v>30</c:v>
                </c:pt>
                <c:pt idx="1">
                  <c:v>5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167-415B-9C94-3E15B1F7C0F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B42-40A9-ADD1-4DA20928B2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B42-40A9-ADD1-4DA20928B2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B42-40A9-ADD1-4DA20928B27F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19</c:v>
                </c:pt>
                <c:pt idx="1">
                  <c:v>2</c:v>
                </c:pt>
                <c:pt idx="2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45-4005-8507-DAA69CFE0283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9334874198943834E-2"/>
          <c:y val="0.11886480812696641"/>
          <c:w val="0.92168573353023553"/>
          <c:h val="0.86445247346865473"/>
        </c:manualLayout>
      </c:layout>
      <c:pie3DChart>
        <c:varyColors val="1"/>
        <c:ser>
          <c:idx val="0"/>
          <c:order val="0"/>
          <c:explosion val="2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608-46D4-BEEC-FE8D241A8F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608-46D4-BEEC-FE8D241A8F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608-46D4-BEEC-FE8D241A8FA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Foglio4!$B$26:$B$28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Foglio4!$C$26:$C$28</c:f>
              <c:numCache>
                <c:formatCode>General</c:formatCode>
                <c:ptCount val="3"/>
                <c:pt idx="0">
                  <c:v>22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608-46D4-BEEC-FE8D241A8FA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B75-42F7-A7B2-172CEF7FED3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B75-42F7-A7B2-172CEF7FED3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B75-42F7-A7B2-172CEF7FED33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Foglio1!$A$2:$A$4</c:f>
              <c:strCache>
                <c:ptCount val="3"/>
                <c:pt idx="0">
                  <c:v>Sì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20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7F-438C-BFE9-EACC252EEA85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0029737031459844E-2"/>
          <c:y val="9.1641598756759368E-2"/>
          <c:w val="0.91833616270082041"/>
          <c:h val="0.83813794978644107"/>
        </c:manualLayout>
      </c:layout>
      <c:pie3DChart>
        <c:varyColors val="1"/>
        <c:ser>
          <c:idx val="0"/>
          <c:order val="0"/>
          <c:explosion val="4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BDF-4A8E-8665-6F85A662883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BDF-4A8E-8665-6F85A662883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BDF-4A8E-8665-6F85A662883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Foglio4!$F$23:$F$25</c:f>
              <c:strCache>
                <c:ptCount val="3"/>
                <c:pt idx="0">
                  <c:v>si</c:v>
                </c:pt>
                <c:pt idx="1">
                  <c:v>no</c:v>
                </c:pt>
                <c:pt idx="2">
                  <c:v>non so</c:v>
                </c:pt>
              </c:strCache>
            </c:strRef>
          </c:cat>
          <c:val>
            <c:numRef>
              <c:f>Foglio4!$G$23:$G$25</c:f>
              <c:numCache>
                <c:formatCode>General</c:formatCode>
                <c:ptCount val="3"/>
                <c:pt idx="0">
                  <c:v>29</c:v>
                </c:pt>
                <c:pt idx="1">
                  <c:v>4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BDF-4A8E-8665-6F85A662883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6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96-4E51-B2FD-6C676C4E0C0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596-4E51-B2FD-6C676C4E0C0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Foglio12!$A$1:$A$2</c:f>
              <c:strCache>
                <c:ptCount val="2"/>
                <c:pt idx="0">
                  <c:v>sì</c:v>
                </c:pt>
                <c:pt idx="1">
                  <c:v>no</c:v>
                </c:pt>
              </c:strCache>
            </c:strRef>
          </c:cat>
          <c:val>
            <c:numRef>
              <c:f>Foglio12!$B$1:$B$2</c:f>
              <c:numCache>
                <c:formatCode>General</c:formatCode>
                <c:ptCount val="2"/>
                <c:pt idx="0">
                  <c:v>27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596-4E51-B2FD-6C676C4E0C0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Calibri" panose="020F0502020204030204" pitchFamily="34" charset="0"/>
          <a:cs typeface="Calibri" panose="020F0502020204030204" pitchFamily="34" charset="0"/>
        </a:defRPr>
      </a:pPr>
      <a:endParaRPr lang="it-I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dirty="0"/>
              <a:t>a) Conoscenza</a:t>
            </a:r>
            <a:r>
              <a:rPr lang="it-IT" baseline="0" dirty="0"/>
              <a:t> delle competenze degli </a:t>
            </a:r>
            <a:r>
              <a:rPr lang="it-IT" baseline="0" dirty="0">
                <a:solidFill>
                  <a:schemeClr val="accent1"/>
                </a:solidFill>
              </a:rPr>
              <a:t>studenti</a:t>
            </a:r>
            <a:endParaRPr lang="it-IT" dirty="0">
              <a:solidFill>
                <a:schemeClr val="accent1"/>
              </a:solidFill>
            </a:endParaRP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</c:plotArea>
    <c:legend>
      <c:legendPos val="r"/>
      <c:overlay val="0"/>
      <c:txPr>
        <a:bodyPr/>
        <a:lstStyle/>
        <a:p>
          <a:pPr>
            <a:defRPr sz="1100"/>
          </a:pPr>
          <a:endParaRPr lang="it-IT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a) Conoscenza delle competenze degli studenti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7.590907899107731E-3"/>
          <c:w val="1"/>
          <c:h val="0.99240909210089223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it-IT" sz="213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Conoscenza</a:t>
            </a:r>
            <a:r>
              <a:rPr lang="it-IT" sz="2130" b="1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delle competenze degli studenti</a:t>
            </a:r>
            <a:endParaRPr lang="it-IT" sz="213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3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7A3-41C9-B550-3B23CA7C3C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7A3-41C9-B550-3B23CA7C3C3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it-IT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Foglio4!$G$2:$G$3</c:f>
              <c:strCache>
                <c:ptCount val="2"/>
                <c:pt idx="0">
                  <c:v>diretta</c:v>
                </c:pt>
                <c:pt idx="1">
                  <c:v>indiretta</c:v>
                </c:pt>
              </c:strCache>
            </c:strRef>
          </c:cat>
          <c:val>
            <c:numRef>
              <c:f>Foglio4!$H$2:$H$3</c:f>
              <c:numCache>
                <c:formatCode>General</c:formatCode>
                <c:ptCount val="2"/>
                <c:pt idx="0">
                  <c:v>28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A3-41C9-B550-3B23CA7C3C3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CCDB82-5DEA-4C7E-BC83-AFBE0B648FE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9B477B2-7A15-467E-B6B3-A0BCA089C3CC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1600" b="1" dirty="0">
              <a:solidFill>
                <a:schemeClr val="bg1"/>
              </a:solidFill>
            </a:rPr>
            <a:t>Maggiore conoscenza delle tecniche ecografiche e maggior formazione a riguardo della lettura critica di articoli e dei rudimenti della trialistica clinica</a:t>
          </a:r>
        </a:p>
      </dgm:t>
    </dgm:pt>
    <dgm:pt modelId="{F3197741-1D1A-450A-871D-00A1BAED8593}" type="parTrans" cxnId="{135D7E01-7497-48E2-B19B-61200C28A103}">
      <dgm:prSet/>
      <dgm:spPr/>
      <dgm:t>
        <a:bodyPr/>
        <a:lstStyle/>
        <a:p>
          <a:endParaRPr lang="it-IT"/>
        </a:p>
      </dgm:t>
    </dgm:pt>
    <dgm:pt modelId="{75C4DD02-2725-4C38-9284-B5E55246EAA0}" type="sibTrans" cxnId="{135D7E01-7497-48E2-B19B-61200C28A103}">
      <dgm:prSet/>
      <dgm:spPr/>
      <dgm:t>
        <a:bodyPr/>
        <a:lstStyle/>
        <a:p>
          <a:endParaRPr lang="it-IT"/>
        </a:p>
      </dgm:t>
    </dgm:pt>
    <dgm:pt modelId="{C9376494-DAEE-4D36-88EA-2D7B5B5DF024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Terapia farmacologica</a:t>
          </a:r>
        </a:p>
      </dgm:t>
    </dgm:pt>
    <dgm:pt modelId="{65904C00-E3CF-4A24-B52B-F4A507801DDD}" type="parTrans" cxnId="{0F713976-3E3E-48D4-BC63-367F52A30084}">
      <dgm:prSet/>
      <dgm:spPr/>
      <dgm:t>
        <a:bodyPr/>
        <a:lstStyle/>
        <a:p>
          <a:endParaRPr lang="it-IT"/>
        </a:p>
      </dgm:t>
    </dgm:pt>
    <dgm:pt modelId="{F01CDB91-9C9B-4D8C-9BB3-85D3EDA12F89}" type="sibTrans" cxnId="{0F713976-3E3E-48D4-BC63-367F52A30084}">
      <dgm:prSet/>
      <dgm:spPr/>
      <dgm:t>
        <a:bodyPr/>
        <a:lstStyle/>
        <a:p>
          <a:endParaRPr lang="it-IT"/>
        </a:p>
      </dgm:t>
    </dgm:pt>
    <dgm:pt modelId="{AF2155D8-66BB-4C67-947E-0462C08E1F98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Gestione dello stress emotivo</a:t>
          </a:r>
        </a:p>
      </dgm:t>
    </dgm:pt>
    <dgm:pt modelId="{E7F0D64A-2D53-4E1C-A587-1F7D1CD8C925}" type="parTrans" cxnId="{D931588D-F31C-41C7-B0FF-6591B6E20494}">
      <dgm:prSet/>
      <dgm:spPr/>
      <dgm:t>
        <a:bodyPr/>
        <a:lstStyle/>
        <a:p>
          <a:endParaRPr lang="it-IT"/>
        </a:p>
      </dgm:t>
    </dgm:pt>
    <dgm:pt modelId="{4480A39F-6EB2-4AD2-8A02-2CA52F440033}" type="sibTrans" cxnId="{D931588D-F31C-41C7-B0FF-6591B6E20494}">
      <dgm:prSet/>
      <dgm:spPr/>
      <dgm:t>
        <a:bodyPr/>
        <a:lstStyle/>
        <a:p>
          <a:endParaRPr lang="it-IT"/>
        </a:p>
      </dgm:t>
    </dgm:pt>
    <dgm:pt modelId="{1F971153-DF6A-45E5-AE69-B5F176B6CA1F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Le</a:t>
          </a:r>
          <a:r>
            <a:rPr lang="it-IT" sz="2000" b="1" baseline="0" dirty="0">
              <a:solidFill>
                <a:schemeClr val="bg1"/>
              </a:solidFill>
            </a:rPr>
            <a:t> cure palliative</a:t>
          </a:r>
          <a:endParaRPr lang="it-IT" sz="2000" b="1" dirty="0">
            <a:solidFill>
              <a:schemeClr val="bg1"/>
            </a:solidFill>
          </a:endParaRPr>
        </a:p>
      </dgm:t>
    </dgm:pt>
    <dgm:pt modelId="{540185BB-8025-4DA7-893C-DCC893F43FBC}" type="parTrans" cxnId="{8BA2F25C-F63D-4D49-AD4F-AF4FFA525044}">
      <dgm:prSet/>
      <dgm:spPr/>
      <dgm:t>
        <a:bodyPr/>
        <a:lstStyle/>
        <a:p>
          <a:endParaRPr lang="it-IT"/>
        </a:p>
      </dgm:t>
    </dgm:pt>
    <dgm:pt modelId="{1F0AF5B2-FFF8-4545-898D-FA90EC33308E}" type="sibTrans" cxnId="{8BA2F25C-F63D-4D49-AD4F-AF4FFA525044}">
      <dgm:prSet/>
      <dgm:spPr/>
      <dgm:t>
        <a:bodyPr/>
        <a:lstStyle/>
        <a:p>
          <a:endParaRPr lang="it-IT"/>
        </a:p>
      </dgm:t>
    </dgm:pt>
    <dgm:pt modelId="{C4D59455-B713-473F-A4F2-23A91826AFB9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Approccio del malato in emergenza-urgenza</a:t>
          </a:r>
        </a:p>
      </dgm:t>
    </dgm:pt>
    <dgm:pt modelId="{E5759794-3196-4694-9EE7-F8C94F74A2A2}" type="parTrans" cxnId="{A5DC1446-4605-4DFD-AFBF-19CEDEDEAAD5}">
      <dgm:prSet/>
      <dgm:spPr/>
      <dgm:t>
        <a:bodyPr/>
        <a:lstStyle/>
        <a:p>
          <a:endParaRPr lang="it-IT"/>
        </a:p>
      </dgm:t>
    </dgm:pt>
    <dgm:pt modelId="{4C8777A9-EC03-478C-AC30-19011B4EEAC6}" type="sibTrans" cxnId="{A5DC1446-4605-4DFD-AFBF-19CEDEDEAAD5}">
      <dgm:prSet/>
      <dgm:spPr/>
      <dgm:t>
        <a:bodyPr/>
        <a:lstStyle/>
        <a:p>
          <a:endParaRPr lang="it-IT"/>
        </a:p>
      </dgm:t>
    </dgm:pt>
    <dgm:pt modelId="{366C4A6F-5E4D-4DE0-A8C3-97EB7AC3112F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Medicina generale e cure primarie</a:t>
          </a:r>
        </a:p>
      </dgm:t>
    </dgm:pt>
    <dgm:pt modelId="{DBCDA747-EDA7-4C93-9597-F53699D9F15D}" type="parTrans" cxnId="{01885566-55BE-46C7-9658-330F50AC8CF5}">
      <dgm:prSet/>
      <dgm:spPr/>
      <dgm:t>
        <a:bodyPr/>
        <a:lstStyle/>
        <a:p>
          <a:endParaRPr lang="it-IT"/>
        </a:p>
      </dgm:t>
    </dgm:pt>
    <dgm:pt modelId="{2673037A-4FFA-4879-A7A6-0451058B7447}" type="sibTrans" cxnId="{01885566-55BE-46C7-9658-330F50AC8CF5}">
      <dgm:prSet/>
      <dgm:spPr/>
      <dgm:t>
        <a:bodyPr/>
        <a:lstStyle/>
        <a:p>
          <a:endParaRPr lang="it-IT"/>
        </a:p>
      </dgm:t>
    </dgm:pt>
    <dgm:pt modelId="{703E9EF5-5297-4D42-BA7D-8B8658781B14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Competenze relazionali</a:t>
          </a:r>
        </a:p>
      </dgm:t>
    </dgm:pt>
    <dgm:pt modelId="{EF05C926-41E6-4F65-B298-D7565FF7795B}" type="parTrans" cxnId="{EAF92C94-7B45-43D8-9D48-C068B51E7BFD}">
      <dgm:prSet/>
      <dgm:spPr/>
      <dgm:t>
        <a:bodyPr/>
        <a:lstStyle/>
        <a:p>
          <a:endParaRPr lang="it-IT"/>
        </a:p>
      </dgm:t>
    </dgm:pt>
    <dgm:pt modelId="{3DE35119-722F-474D-A3FE-53D1535018B5}" type="sibTrans" cxnId="{EAF92C94-7B45-43D8-9D48-C068B51E7BFD}">
      <dgm:prSet/>
      <dgm:spPr/>
      <dgm:t>
        <a:bodyPr/>
        <a:lstStyle/>
        <a:p>
          <a:endParaRPr lang="it-IT"/>
        </a:p>
      </dgm:t>
    </dgm:pt>
    <dgm:pt modelId="{49C5E42B-0638-4410-996C-19C3FFA6F1E8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Diabete-nutrizione</a:t>
          </a:r>
        </a:p>
      </dgm:t>
    </dgm:pt>
    <dgm:pt modelId="{070B2A58-6F3D-4825-AB18-221DD92BC41E}" type="parTrans" cxnId="{9E0A7C0A-EEEF-4BA4-BD02-045EDD735B74}">
      <dgm:prSet/>
      <dgm:spPr/>
      <dgm:t>
        <a:bodyPr/>
        <a:lstStyle/>
        <a:p>
          <a:endParaRPr lang="it-IT"/>
        </a:p>
      </dgm:t>
    </dgm:pt>
    <dgm:pt modelId="{7BDB2646-7264-4D4F-B191-E138C0B10438}" type="sibTrans" cxnId="{9E0A7C0A-EEEF-4BA4-BD02-045EDD735B74}">
      <dgm:prSet/>
      <dgm:spPr/>
      <dgm:t>
        <a:bodyPr/>
        <a:lstStyle/>
        <a:p>
          <a:endParaRPr lang="it-IT"/>
        </a:p>
      </dgm:t>
    </dgm:pt>
    <dgm:pt modelId="{2D654277-8703-4EA3-BA40-B6919A2BF4DA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Empatia</a:t>
          </a:r>
          <a:r>
            <a:rPr lang="it-IT" sz="2000" b="1" baseline="0" dirty="0">
              <a:solidFill>
                <a:schemeClr val="bg1"/>
              </a:solidFill>
            </a:rPr>
            <a:t> e ascolto attivo</a:t>
          </a:r>
          <a:endParaRPr lang="it-IT" sz="2000" b="1" dirty="0">
            <a:solidFill>
              <a:schemeClr val="bg1"/>
            </a:solidFill>
          </a:endParaRPr>
        </a:p>
      </dgm:t>
    </dgm:pt>
    <dgm:pt modelId="{22FE0713-7B98-43F5-9A2E-1DBEFEEB47DE}" type="parTrans" cxnId="{3D529646-63A5-4284-800D-8DE974378CD1}">
      <dgm:prSet/>
      <dgm:spPr/>
      <dgm:t>
        <a:bodyPr/>
        <a:lstStyle/>
        <a:p>
          <a:endParaRPr lang="it-IT"/>
        </a:p>
      </dgm:t>
    </dgm:pt>
    <dgm:pt modelId="{C670BE6C-F683-451C-9DE8-149F842ACACE}" type="sibTrans" cxnId="{3D529646-63A5-4284-800D-8DE974378CD1}">
      <dgm:prSet/>
      <dgm:spPr/>
      <dgm:t>
        <a:bodyPr/>
        <a:lstStyle/>
        <a:p>
          <a:endParaRPr lang="it-IT"/>
        </a:p>
      </dgm:t>
    </dgm:pt>
    <dgm:pt modelId="{5F7B7A1B-6F26-4A18-961B-F8CA6A6AF69F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Ricerca</a:t>
          </a:r>
        </a:p>
      </dgm:t>
    </dgm:pt>
    <dgm:pt modelId="{19FAC98C-B464-4511-B447-696E4FFC7699}" type="parTrans" cxnId="{497105CC-26F2-41D0-BC74-4189632044F8}">
      <dgm:prSet/>
      <dgm:spPr/>
      <dgm:t>
        <a:bodyPr/>
        <a:lstStyle/>
        <a:p>
          <a:endParaRPr lang="it-IT"/>
        </a:p>
      </dgm:t>
    </dgm:pt>
    <dgm:pt modelId="{6ED5D3E5-0DEA-4F0D-AD4B-A80E3A2D4814}" type="sibTrans" cxnId="{497105CC-26F2-41D0-BC74-4189632044F8}">
      <dgm:prSet/>
      <dgm:spPr/>
      <dgm:t>
        <a:bodyPr/>
        <a:lstStyle/>
        <a:p>
          <a:endParaRPr lang="it-IT"/>
        </a:p>
      </dgm:t>
    </dgm:pt>
    <dgm:pt modelId="{6CE7DFA6-DD8F-4F03-A6D2-B36D89A7D7E9}" type="pres">
      <dgm:prSet presAssocID="{F5CCDB82-5DEA-4C7E-BC83-AFBE0B648FED}" presName="diagram" presStyleCnt="0">
        <dgm:presLayoutVars>
          <dgm:dir/>
          <dgm:resizeHandles val="exact"/>
        </dgm:presLayoutVars>
      </dgm:prSet>
      <dgm:spPr/>
    </dgm:pt>
    <dgm:pt modelId="{FDF7E532-5D5D-4398-933A-D97AF398D9E2}" type="pres">
      <dgm:prSet presAssocID="{59B477B2-7A15-467E-B6B3-A0BCA089C3CC}" presName="node" presStyleLbl="node1" presStyleIdx="0" presStyleCnt="10">
        <dgm:presLayoutVars>
          <dgm:bulletEnabled val="1"/>
        </dgm:presLayoutVars>
      </dgm:prSet>
      <dgm:spPr/>
    </dgm:pt>
    <dgm:pt modelId="{A42B7AA4-3A58-4871-A847-83755F3E0257}" type="pres">
      <dgm:prSet presAssocID="{75C4DD02-2725-4C38-9284-B5E55246EAA0}" presName="sibTrans" presStyleCnt="0"/>
      <dgm:spPr/>
    </dgm:pt>
    <dgm:pt modelId="{98207A49-41C8-4745-B15E-D4B5F2E5E716}" type="pres">
      <dgm:prSet presAssocID="{C9376494-DAEE-4D36-88EA-2D7B5B5DF024}" presName="node" presStyleLbl="node1" presStyleIdx="1" presStyleCnt="10">
        <dgm:presLayoutVars>
          <dgm:bulletEnabled val="1"/>
        </dgm:presLayoutVars>
      </dgm:prSet>
      <dgm:spPr/>
    </dgm:pt>
    <dgm:pt modelId="{2406E73D-BE03-4CED-BBF6-6CD9C4A1F7D1}" type="pres">
      <dgm:prSet presAssocID="{F01CDB91-9C9B-4D8C-9BB3-85D3EDA12F89}" presName="sibTrans" presStyleCnt="0"/>
      <dgm:spPr/>
    </dgm:pt>
    <dgm:pt modelId="{9DE8F2DE-9E5D-485C-98EA-F1301B9FEF32}" type="pres">
      <dgm:prSet presAssocID="{1F971153-DF6A-45E5-AE69-B5F176B6CA1F}" presName="node" presStyleLbl="node1" presStyleIdx="2" presStyleCnt="10">
        <dgm:presLayoutVars>
          <dgm:bulletEnabled val="1"/>
        </dgm:presLayoutVars>
      </dgm:prSet>
      <dgm:spPr/>
    </dgm:pt>
    <dgm:pt modelId="{9B82CDF5-631B-45CB-B3DD-07EBA6A72A1E}" type="pres">
      <dgm:prSet presAssocID="{1F0AF5B2-FFF8-4545-898D-FA90EC33308E}" presName="sibTrans" presStyleCnt="0"/>
      <dgm:spPr/>
    </dgm:pt>
    <dgm:pt modelId="{C11A1E3F-D02E-4157-9F91-3DE59A6BBF89}" type="pres">
      <dgm:prSet presAssocID="{366C4A6F-5E4D-4DE0-A8C3-97EB7AC3112F}" presName="node" presStyleLbl="node1" presStyleIdx="3" presStyleCnt="10">
        <dgm:presLayoutVars>
          <dgm:bulletEnabled val="1"/>
        </dgm:presLayoutVars>
      </dgm:prSet>
      <dgm:spPr/>
    </dgm:pt>
    <dgm:pt modelId="{C3E5222E-AFA2-4A17-8136-AAE692C9FD30}" type="pres">
      <dgm:prSet presAssocID="{2673037A-4FFA-4879-A7A6-0451058B7447}" presName="sibTrans" presStyleCnt="0"/>
      <dgm:spPr/>
    </dgm:pt>
    <dgm:pt modelId="{3ABF1CD4-9B48-4AC6-87F6-5DFBAF22AAD7}" type="pres">
      <dgm:prSet presAssocID="{703E9EF5-5297-4D42-BA7D-8B8658781B14}" presName="node" presStyleLbl="node1" presStyleIdx="4" presStyleCnt="10">
        <dgm:presLayoutVars>
          <dgm:bulletEnabled val="1"/>
        </dgm:presLayoutVars>
      </dgm:prSet>
      <dgm:spPr/>
    </dgm:pt>
    <dgm:pt modelId="{484CB2D4-65B7-413A-A07E-B7D08BBF77F1}" type="pres">
      <dgm:prSet presAssocID="{3DE35119-722F-474D-A3FE-53D1535018B5}" presName="sibTrans" presStyleCnt="0"/>
      <dgm:spPr/>
    </dgm:pt>
    <dgm:pt modelId="{D0656231-5701-461A-A71A-8FDBDBAD552E}" type="pres">
      <dgm:prSet presAssocID="{2D654277-8703-4EA3-BA40-B6919A2BF4DA}" presName="node" presStyleLbl="node1" presStyleIdx="5" presStyleCnt="10">
        <dgm:presLayoutVars>
          <dgm:bulletEnabled val="1"/>
        </dgm:presLayoutVars>
      </dgm:prSet>
      <dgm:spPr/>
    </dgm:pt>
    <dgm:pt modelId="{3A1651E8-F6EF-46F1-BAFC-4AF4D0A098E1}" type="pres">
      <dgm:prSet presAssocID="{C670BE6C-F683-451C-9DE8-149F842ACACE}" presName="sibTrans" presStyleCnt="0"/>
      <dgm:spPr/>
    </dgm:pt>
    <dgm:pt modelId="{F893BBE1-BB7F-45A3-B4C7-EF09DD8F8867}" type="pres">
      <dgm:prSet presAssocID="{49C5E42B-0638-4410-996C-19C3FFA6F1E8}" presName="node" presStyleLbl="node1" presStyleIdx="6" presStyleCnt="10">
        <dgm:presLayoutVars>
          <dgm:bulletEnabled val="1"/>
        </dgm:presLayoutVars>
      </dgm:prSet>
      <dgm:spPr/>
    </dgm:pt>
    <dgm:pt modelId="{77E9912E-68C7-48A5-847B-512E44E30712}" type="pres">
      <dgm:prSet presAssocID="{7BDB2646-7264-4D4F-B191-E138C0B10438}" presName="sibTrans" presStyleCnt="0"/>
      <dgm:spPr/>
    </dgm:pt>
    <dgm:pt modelId="{27A24AB0-327A-453F-BFF3-45A2835AA21F}" type="pres">
      <dgm:prSet presAssocID="{C4D59455-B713-473F-A4F2-23A91826AFB9}" presName="node" presStyleLbl="node1" presStyleIdx="7" presStyleCnt="10">
        <dgm:presLayoutVars>
          <dgm:bulletEnabled val="1"/>
        </dgm:presLayoutVars>
      </dgm:prSet>
      <dgm:spPr/>
    </dgm:pt>
    <dgm:pt modelId="{688DDEB0-B8E3-4F53-A34B-77B433988016}" type="pres">
      <dgm:prSet presAssocID="{4C8777A9-EC03-478C-AC30-19011B4EEAC6}" presName="sibTrans" presStyleCnt="0"/>
      <dgm:spPr/>
    </dgm:pt>
    <dgm:pt modelId="{F3D447CF-70CE-4A43-ACBF-DAC636F83B20}" type="pres">
      <dgm:prSet presAssocID="{AF2155D8-66BB-4C67-947E-0462C08E1F98}" presName="node" presStyleLbl="node1" presStyleIdx="8" presStyleCnt="10">
        <dgm:presLayoutVars>
          <dgm:bulletEnabled val="1"/>
        </dgm:presLayoutVars>
      </dgm:prSet>
      <dgm:spPr/>
    </dgm:pt>
    <dgm:pt modelId="{7ECED6B5-21BD-44B8-80A5-0C0AD10F61B4}" type="pres">
      <dgm:prSet presAssocID="{4480A39F-6EB2-4AD2-8A02-2CA52F440033}" presName="sibTrans" presStyleCnt="0"/>
      <dgm:spPr/>
    </dgm:pt>
    <dgm:pt modelId="{87ED6FB0-133F-44DE-BC8C-1BF5A5D82811}" type="pres">
      <dgm:prSet presAssocID="{5F7B7A1B-6F26-4A18-961B-F8CA6A6AF69F}" presName="node" presStyleLbl="node1" presStyleIdx="9" presStyleCnt="10">
        <dgm:presLayoutVars>
          <dgm:bulletEnabled val="1"/>
        </dgm:presLayoutVars>
      </dgm:prSet>
      <dgm:spPr/>
    </dgm:pt>
  </dgm:ptLst>
  <dgm:cxnLst>
    <dgm:cxn modelId="{135D7E01-7497-48E2-B19B-61200C28A103}" srcId="{F5CCDB82-5DEA-4C7E-BC83-AFBE0B648FED}" destId="{59B477B2-7A15-467E-B6B3-A0BCA089C3CC}" srcOrd="0" destOrd="0" parTransId="{F3197741-1D1A-450A-871D-00A1BAED8593}" sibTransId="{75C4DD02-2725-4C38-9284-B5E55246EAA0}"/>
    <dgm:cxn modelId="{9E0A7C0A-EEEF-4BA4-BD02-045EDD735B74}" srcId="{F5CCDB82-5DEA-4C7E-BC83-AFBE0B648FED}" destId="{49C5E42B-0638-4410-996C-19C3FFA6F1E8}" srcOrd="6" destOrd="0" parTransId="{070B2A58-6F3D-4825-AB18-221DD92BC41E}" sibTransId="{7BDB2646-7264-4D4F-B191-E138C0B10438}"/>
    <dgm:cxn modelId="{73B45C23-79AC-47CE-835E-00E1E99D5C2A}" type="presOf" srcId="{C9376494-DAEE-4D36-88EA-2D7B5B5DF024}" destId="{98207A49-41C8-4745-B15E-D4B5F2E5E716}" srcOrd="0" destOrd="0" presId="urn:microsoft.com/office/officeart/2005/8/layout/default"/>
    <dgm:cxn modelId="{A8391934-4F45-449D-BDAC-033E16640285}" type="presOf" srcId="{59B477B2-7A15-467E-B6B3-A0BCA089C3CC}" destId="{FDF7E532-5D5D-4398-933A-D97AF398D9E2}" srcOrd="0" destOrd="0" presId="urn:microsoft.com/office/officeart/2005/8/layout/default"/>
    <dgm:cxn modelId="{8BA2F25C-F63D-4D49-AD4F-AF4FFA525044}" srcId="{F5CCDB82-5DEA-4C7E-BC83-AFBE0B648FED}" destId="{1F971153-DF6A-45E5-AE69-B5F176B6CA1F}" srcOrd="2" destOrd="0" parTransId="{540185BB-8025-4DA7-893C-DCC893F43FBC}" sibTransId="{1F0AF5B2-FFF8-4545-898D-FA90EC33308E}"/>
    <dgm:cxn modelId="{A5DC1446-4605-4DFD-AFBF-19CEDEDEAAD5}" srcId="{F5CCDB82-5DEA-4C7E-BC83-AFBE0B648FED}" destId="{C4D59455-B713-473F-A4F2-23A91826AFB9}" srcOrd="7" destOrd="0" parTransId="{E5759794-3196-4694-9EE7-F8C94F74A2A2}" sibTransId="{4C8777A9-EC03-478C-AC30-19011B4EEAC6}"/>
    <dgm:cxn modelId="{01885566-55BE-46C7-9658-330F50AC8CF5}" srcId="{F5CCDB82-5DEA-4C7E-BC83-AFBE0B648FED}" destId="{366C4A6F-5E4D-4DE0-A8C3-97EB7AC3112F}" srcOrd="3" destOrd="0" parTransId="{DBCDA747-EDA7-4C93-9597-F53699D9F15D}" sibTransId="{2673037A-4FFA-4879-A7A6-0451058B7447}"/>
    <dgm:cxn modelId="{3D529646-63A5-4284-800D-8DE974378CD1}" srcId="{F5CCDB82-5DEA-4C7E-BC83-AFBE0B648FED}" destId="{2D654277-8703-4EA3-BA40-B6919A2BF4DA}" srcOrd="5" destOrd="0" parTransId="{22FE0713-7B98-43F5-9A2E-1DBEFEEB47DE}" sibTransId="{C670BE6C-F683-451C-9DE8-149F842ACACE}"/>
    <dgm:cxn modelId="{1F13866A-F2B6-4BA9-8A3E-FB3CF2F42694}" type="presOf" srcId="{1F971153-DF6A-45E5-AE69-B5F176B6CA1F}" destId="{9DE8F2DE-9E5D-485C-98EA-F1301B9FEF32}" srcOrd="0" destOrd="0" presId="urn:microsoft.com/office/officeart/2005/8/layout/default"/>
    <dgm:cxn modelId="{CBC6576C-BA1A-4422-80A9-912B354DC615}" type="presOf" srcId="{5F7B7A1B-6F26-4A18-961B-F8CA6A6AF69F}" destId="{87ED6FB0-133F-44DE-BC8C-1BF5A5D82811}" srcOrd="0" destOrd="0" presId="urn:microsoft.com/office/officeart/2005/8/layout/default"/>
    <dgm:cxn modelId="{6C957155-2624-4583-B2BD-682072337B03}" type="presOf" srcId="{2D654277-8703-4EA3-BA40-B6919A2BF4DA}" destId="{D0656231-5701-461A-A71A-8FDBDBAD552E}" srcOrd="0" destOrd="0" presId="urn:microsoft.com/office/officeart/2005/8/layout/default"/>
    <dgm:cxn modelId="{0F713976-3E3E-48D4-BC63-367F52A30084}" srcId="{F5CCDB82-5DEA-4C7E-BC83-AFBE0B648FED}" destId="{C9376494-DAEE-4D36-88EA-2D7B5B5DF024}" srcOrd="1" destOrd="0" parTransId="{65904C00-E3CF-4A24-B52B-F4A507801DDD}" sibTransId="{F01CDB91-9C9B-4D8C-9BB3-85D3EDA12F89}"/>
    <dgm:cxn modelId="{D931588D-F31C-41C7-B0FF-6591B6E20494}" srcId="{F5CCDB82-5DEA-4C7E-BC83-AFBE0B648FED}" destId="{AF2155D8-66BB-4C67-947E-0462C08E1F98}" srcOrd="8" destOrd="0" parTransId="{E7F0D64A-2D53-4E1C-A587-1F7D1CD8C925}" sibTransId="{4480A39F-6EB2-4AD2-8A02-2CA52F440033}"/>
    <dgm:cxn modelId="{EAF92C94-7B45-43D8-9D48-C068B51E7BFD}" srcId="{F5CCDB82-5DEA-4C7E-BC83-AFBE0B648FED}" destId="{703E9EF5-5297-4D42-BA7D-8B8658781B14}" srcOrd="4" destOrd="0" parTransId="{EF05C926-41E6-4F65-B298-D7565FF7795B}" sibTransId="{3DE35119-722F-474D-A3FE-53D1535018B5}"/>
    <dgm:cxn modelId="{764B0BA3-D933-48B7-9DA2-8E174AEA5D91}" type="presOf" srcId="{703E9EF5-5297-4D42-BA7D-8B8658781B14}" destId="{3ABF1CD4-9B48-4AC6-87F6-5DFBAF22AAD7}" srcOrd="0" destOrd="0" presId="urn:microsoft.com/office/officeart/2005/8/layout/default"/>
    <dgm:cxn modelId="{497105CC-26F2-41D0-BC74-4189632044F8}" srcId="{F5CCDB82-5DEA-4C7E-BC83-AFBE0B648FED}" destId="{5F7B7A1B-6F26-4A18-961B-F8CA6A6AF69F}" srcOrd="9" destOrd="0" parTransId="{19FAC98C-B464-4511-B447-696E4FFC7699}" sibTransId="{6ED5D3E5-0DEA-4F0D-AD4B-A80E3A2D4814}"/>
    <dgm:cxn modelId="{C7147AD4-4004-4CEA-9A3F-F00A1F2E3F70}" type="presOf" srcId="{366C4A6F-5E4D-4DE0-A8C3-97EB7AC3112F}" destId="{C11A1E3F-D02E-4157-9F91-3DE59A6BBF89}" srcOrd="0" destOrd="0" presId="urn:microsoft.com/office/officeart/2005/8/layout/default"/>
    <dgm:cxn modelId="{DBDDD0E5-635E-4983-869E-F7FFF560DE63}" type="presOf" srcId="{49C5E42B-0638-4410-996C-19C3FFA6F1E8}" destId="{F893BBE1-BB7F-45A3-B4C7-EF09DD8F8867}" srcOrd="0" destOrd="0" presId="urn:microsoft.com/office/officeart/2005/8/layout/default"/>
    <dgm:cxn modelId="{63616EF3-BC45-4455-86C2-03EB213BB9DA}" type="presOf" srcId="{F5CCDB82-5DEA-4C7E-BC83-AFBE0B648FED}" destId="{6CE7DFA6-DD8F-4F03-A6D2-B36D89A7D7E9}" srcOrd="0" destOrd="0" presId="urn:microsoft.com/office/officeart/2005/8/layout/default"/>
    <dgm:cxn modelId="{C10CE9F5-DBCC-483E-A181-8EE8473B94B5}" type="presOf" srcId="{C4D59455-B713-473F-A4F2-23A91826AFB9}" destId="{27A24AB0-327A-453F-BFF3-45A2835AA21F}" srcOrd="0" destOrd="0" presId="urn:microsoft.com/office/officeart/2005/8/layout/default"/>
    <dgm:cxn modelId="{15CD47F6-030B-48FC-83D2-C7E42EF703FB}" type="presOf" srcId="{AF2155D8-66BB-4C67-947E-0462C08E1F98}" destId="{F3D447CF-70CE-4A43-ACBF-DAC636F83B20}" srcOrd="0" destOrd="0" presId="urn:microsoft.com/office/officeart/2005/8/layout/default"/>
    <dgm:cxn modelId="{578E86BA-A1EB-4EC9-AE09-33F1AA4B0511}" type="presParOf" srcId="{6CE7DFA6-DD8F-4F03-A6D2-B36D89A7D7E9}" destId="{FDF7E532-5D5D-4398-933A-D97AF398D9E2}" srcOrd="0" destOrd="0" presId="urn:microsoft.com/office/officeart/2005/8/layout/default"/>
    <dgm:cxn modelId="{1644F4B4-78E6-4A1A-81AF-DF4BB106CA1F}" type="presParOf" srcId="{6CE7DFA6-DD8F-4F03-A6D2-B36D89A7D7E9}" destId="{A42B7AA4-3A58-4871-A847-83755F3E0257}" srcOrd="1" destOrd="0" presId="urn:microsoft.com/office/officeart/2005/8/layout/default"/>
    <dgm:cxn modelId="{66778B06-6150-4BF3-A3D3-210CAE654F89}" type="presParOf" srcId="{6CE7DFA6-DD8F-4F03-A6D2-B36D89A7D7E9}" destId="{98207A49-41C8-4745-B15E-D4B5F2E5E716}" srcOrd="2" destOrd="0" presId="urn:microsoft.com/office/officeart/2005/8/layout/default"/>
    <dgm:cxn modelId="{4386C9A8-CACC-4899-99A3-48A8A44AAE10}" type="presParOf" srcId="{6CE7DFA6-DD8F-4F03-A6D2-B36D89A7D7E9}" destId="{2406E73D-BE03-4CED-BBF6-6CD9C4A1F7D1}" srcOrd="3" destOrd="0" presId="urn:microsoft.com/office/officeart/2005/8/layout/default"/>
    <dgm:cxn modelId="{AF2F1F4D-D163-4C13-834A-4D553EAE0A74}" type="presParOf" srcId="{6CE7DFA6-DD8F-4F03-A6D2-B36D89A7D7E9}" destId="{9DE8F2DE-9E5D-485C-98EA-F1301B9FEF32}" srcOrd="4" destOrd="0" presId="urn:microsoft.com/office/officeart/2005/8/layout/default"/>
    <dgm:cxn modelId="{0100B0F6-09DC-4B4F-B3E0-BF98070A48D1}" type="presParOf" srcId="{6CE7DFA6-DD8F-4F03-A6D2-B36D89A7D7E9}" destId="{9B82CDF5-631B-45CB-B3DD-07EBA6A72A1E}" srcOrd="5" destOrd="0" presId="urn:microsoft.com/office/officeart/2005/8/layout/default"/>
    <dgm:cxn modelId="{14F4BDEB-9C5F-48E1-8F8B-00181FDD8AAC}" type="presParOf" srcId="{6CE7DFA6-DD8F-4F03-A6D2-B36D89A7D7E9}" destId="{C11A1E3F-D02E-4157-9F91-3DE59A6BBF89}" srcOrd="6" destOrd="0" presId="urn:microsoft.com/office/officeart/2005/8/layout/default"/>
    <dgm:cxn modelId="{8430B6DE-D062-4D6C-9502-00046744CEC8}" type="presParOf" srcId="{6CE7DFA6-DD8F-4F03-A6D2-B36D89A7D7E9}" destId="{C3E5222E-AFA2-4A17-8136-AAE692C9FD30}" srcOrd="7" destOrd="0" presId="urn:microsoft.com/office/officeart/2005/8/layout/default"/>
    <dgm:cxn modelId="{D01171D3-A7E2-469C-9A5C-892855999D4C}" type="presParOf" srcId="{6CE7DFA6-DD8F-4F03-A6D2-B36D89A7D7E9}" destId="{3ABF1CD4-9B48-4AC6-87F6-5DFBAF22AAD7}" srcOrd="8" destOrd="0" presId="urn:microsoft.com/office/officeart/2005/8/layout/default"/>
    <dgm:cxn modelId="{36720888-2731-488C-A07F-AF46DA2C5B92}" type="presParOf" srcId="{6CE7DFA6-DD8F-4F03-A6D2-B36D89A7D7E9}" destId="{484CB2D4-65B7-413A-A07E-B7D08BBF77F1}" srcOrd="9" destOrd="0" presId="urn:microsoft.com/office/officeart/2005/8/layout/default"/>
    <dgm:cxn modelId="{C2DB35E9-66D3-4768-9B36-C42110408E31}" type="presParOf" srcId="{6CE7DFA6-DD8F-4F03-A6D2-B36D89A7D7E9}" destId="{D0656231-5701-461A-A71A-8FDBDBAD552E}" srcOrd="10" destOrd="0" presId="urn:microsoft.com/office/officeart/2005/8/layout/default"/>
    <dgm:cxn modelId="{290AE031-37E3-4466-B57E-A118B40555D0}" type="presParOf" srcId="{6CE7DFA6-DD8F-4F03-A6D2-B36D89A7D7E9}" destId="{3A1651E8-F6EF-46F1-BAFC-4AF4D0A098E1}" srcOrd="11" destOrd="0" presId="urn:microsoft.com/office/officeart/2005/8/layout/default"/>
    <dgm:cxn modelId="{569140D5-1237-4BB8-8168-56B4EF6092AA}" type="presParOf" srcId="{6CE7DFA6-DD8F-4F03-A6D2-B36D89A7D7E9}" destId="{F893BBE1-BB7F-45A3-B4C7-EF09DD8F8867}" srcOrd="12" destOrd="0" presId="urn:microsoft.com/office/officeart/2005/8/layout/default"/>
    <dgm:cxn modelId="{19EBBF9E-03AA-46DC-B897-2B9B7B000E9F}" type="presParOf" srcId="{6CE7DFA6-DD8F-4F03-A6D2-B36D89A7D7E9}" destId="{77E9912E-68C7-48A5-847B-512E44E30712}" srcOrd="13" destOrd="0" presId="urn:microsoft.com/office/officeart/2005/8/layout/default"/>
    <dgm:cxn modelId="{FA1BD56B-3805-4338-917E-AAF22B9989BE}" type="presParOf" srcId="{6CE7DFA6-DD8F-4F03-A6D2-B36D89A7D7E9}" destId="{27A24AB0-327A-453F-BFF3-45A2835AA21F}" srcOrd="14" destOrd="0" presId="urn:microsoft.com/office/officeart/2005/8/layout/default"/>
    <dgm:cxn modelId="{829604B5-435A-4FAA-A830-C7D07BFAFEA9}" type="presParOf" srcId="{6CE7DFA6-DD8F-4F03-A6D2-B36D89A7D7E9}" destId="{688DDEB0-B8E3-4F53-A34B-77B433988016}" srcOrd="15" destOrd="0" presId="urn:microsoft.com/office/officeart/2005/8/layout/default"/>
    <dgm:cxn modelId="{453B34C5-1FE9-4F54-982C-EA2CB33B5FDC}" type="presParOf" srcId="{6CE7DFA6-DD8F-4F03-A6D2-B36D89A7D7E9}" destId="{F3D447CF-70CE-4A43-ACBF-DAC636F83B20}" srcOrd="16" destOrd="0" presId="urn:microsoft.com/office/officeart/2005/8/layout/default"/>
    <dgm:cxn modelId="{D9AD3DEB-A655-48AB-B5C4-E4A73502C4E9}" type="presParOf" srcId="{6CE7DFA6-DD8F-4F03-A6D2-B36D89A7D7E9}" destId="{7ECED6B5-21BD-44B8-80A5-0C0AD10F61B4}" srcOrd="17" destOrd="0" presId="urn:microsoft.com/office/officeart/2005/8/layout/default"/>
    <dgm:cxn modelId="{F426CBBF-9632-42AF-820C-3F8ED75E570D}" type="presParOf" srcId="{6CE7DFA6-DD8F-4F03-A6D2-B36D89A7D7E9}" destId="{87ED6FB0-133F-44DE-BC8C-1BF5A5D82811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047CCC-C528-400C-B204-F1C31F6702B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160C35C-3133-4584-A74E-2F58D9BCCC43}">
      <dgm:prSet/>
      <dgm:spPr/>
      <dgm:t>
        <a:bodyPr/>
        <a:lstStyle/>
        <a:p>
          <a:r>
            <a:rPr lang="it-IT" b="1" dirty="0">
              <a:solidFill>
                <a:schemeClr val="bg1"/>
              </a:solidFill>
            </a:rPr>
            <a:t>Relazione medico paziente/caregiver con malattia a prognosi severa per discussione obiettivi di cura, prognosi, opzioni di terapia attiva ed astensione alle terapie</a:t>
          </a:r>
        </a:p>
      </dgm:t>
    </dgm:pt>
    <dgm:pt modelId="{96597E63-789F-4767-B729-B83C2591B274}" type="parTrans" cxnId="{F41BD868-DAA5-4970-9659-06D259E522F8}">
      <dgm:prSet/>
      <dgm:spPr/>
      <dgm:t>
        <a:bodyPr/>
        <a:lstStyle/>
        <a:p>
          <a:endParaRPr lang="it-IT"/>
        </a:p>
      </dgm:t>
    </dgm:pt>
    <dgm:pt modelId="{318E3001-E0AB-4BC1-AA1C-3C04AFED61AE}" type="sibTrans" cxnId="{F41BD868-DAA5-4970-9659-06D259E522F8}">
      <dgm:prSet/>
      <dgm:spPr/>
      <dgm:t>
        <a:bodyPr/>
        <a:lstStyle/>
        <a:p>
          <a:endParaRPr lang="it-IT"/>
        </a:p>
      </dgm:t>
    </dgm:pt>
    <dgm:pt modelId="{62BA5820-82B2-47A0-A776-32D22E1259A6}">
      <dgm:prSet/>
      <dgm:spPr/>
      <dgm:t>
        <a:bodyPr/>
        <a:lstStyle/>
        <a:p>
          <a:r>
            <a:rPr lang="it-IT" b="1" dirty="0">
              <a:solidFill>
                <a:schemeClr val="bg1"/>
              </a:solidFill>
            </a:rPr>
            <a:t>Competenze trasversali, di </a:t>
          </a:r>
          <a:r>
            <a:rPr lang="it-IT" b="1" dirty="0" err="1">
              <a:solidFill>
                <a:schemeClr val="bg1"/>
              </a:solidFill>
            </a:rPr>
            <a:t>capacity</a:t>
          </a:r>
          <a:r>
            <a:rPr lang="it-IT" b="1" dirty="0">
              <a:solidFill>
                <a:schemeClr val="bg1"/>
              </a:solidFill>
            </a:rPr>
            <a:t> building e management, di advocacy, questioni di salute pubblica, diritti umani e pace, ricerca ed internalizzazione</a:t>
          </a:r>
        </a:p>
      </dgm:t>
    </dgm:pt>
    <dgm:pt modelId="{5F1C397C-119D-4082-A21C-C9D493BF1686}" type="parTrans" cxnId="{FFF362B4-1534-40E6-ADF0-DC4AE4E9A57E}">
      <dgm:prSet/>
      <dgm:spPr/>
      <dgm:t>
        <a:bodyPr/>
        <a:lstStyle/>
        <a:p>
          <a:endParaRPr lang="it-IT"/>
        </a:p>
      </dgm:t>
    </dgm:pt>
    <dgm:pt modelId="{1E428ACF-B03B-4CDA-B2B4-4568B58F5EAC}" type="sibTrans" cxnId="{FFF362B4-1534-40E6-ADF0-DC4AE4E9A57E}">
      <dgm:prSet/>
      <dgm:spPr/>
      <dgm:t>
        <a:bodyPr/>
        <a:lstStyle/>
        <a:p>
          <a:endParaRPr lang="it-IT"/>
        </a:p>
      </dgm:t>
    </dgm:pt>
    <dgm:pt modelId="{1B0CE6B1-A5D6-470B-82F1-4A24CB0A9E45}">
      <dgm:prSet custT="1"/>
      <dgm:spPr/>
      <dgm:t>
        <a:bodyPr/>
        <a:lstStyle/>
        <a:p>
          <a:r>
            <a:rPr lang="it-IT" sz="2000" b="1" dirty="0" err="1">
              <a:solidFill>
                <a:schemeClr val="bg1"/>
              </a:solidFill>
            </a:rPr>
            <a:t>Decision</a:t>
          </a:r>
          <a:r>
            <a:rPr lang="it-IT" sz="2000" b="1" dirty="0">
              <a:solidFill>
                <a:schemeClr val="bg1"/>
              </a:solidFill>
            </a:rPr>
            <a:t> making</a:t>
          </a:r>
        </a:p>
      </dgm:t>
    </dgm:pt>
    <dgm:pt modelId="{5F7755BB-9D1B-4B5D-9CA2-4B527082F72E}" type="parTrans" cxnId="{67963192-1719-4039-8BB0-5F0680F8E183}">
      <dgm:prSet/>
      <dgm:spPr/>
      <dgm:t>
        <a:bodyPr/>
        <a:lstStyle/>
        <a:p>
          <a:endParaRPr lang="it-IT"/>
        </a:p>
      </dgm:t>
    </dgm:pt>
    <dgm:pt modelId="{2242C6EC-5507-4373-91B0-96057E40FF5C}" type="sibTrans" cxnId="{67963192-1719-4039-8BB0-5F0680F8E183}">
      <dgm:prSet/>
      <dgm:spPr/>
      <dgm:t>
        <a:bodyPr/>
        <a:lstStyle/>
        <a:p>
          <a:endParaRPr lang="it-IT"/>
        </a:p>
      </dgm:t>
    </dgm:pt>
    <dgm:pt modelId="{6F38C582-004C-48C6-BE58-6E2E5D0494E9}">
      <dgm:prSet custT="1"/>
      <dgm:spPr/>
      <dgm:t>
        <a:bodyPr/>
        <a:lstStyle/>
        <a:p>
          <a:r>
            <a:rPr lang="it-IT" sz="1800" b="1" dirty="0">
              <a:solidFill>
                <a:schemeClr val="bg1"/>
              </a:solidFill>
            </a:rPr>
            <a:t>Maggiori competenze cliniche, maggiori capacità di </a:t>
          </a:r>
          <a:r>
            <a:rPr lang="it-IT" sz="1800" b="1" dirty="0" err="1">
              <a:solidFill>
                <a:schemeClr val="bg1"/>
              </a:solidFill>
            </a:rPr>
            <a:t>problem</a:t>
          </a:r>
          <a:r>
            <a:rPr lang="it-IT" sz="1800" b="1" dirty="0">
              <a:solidFill>
                <a:schemeClr val="bg1"/>
              </a:solidFill>
            </a:rPr>
            <a:t> solving</a:t>
          </a:r>
        </a:p>
      </dgm:t>
    </dgm:pt>
    <dgm:pt modelId="{C0565C4B-9B0F-4FDD-A35E-75375635DF10}" type="parTrans" cxnId="{3592E328-168E-4B94-8ABC-4F4891DAAA01}">
      <dgm:prSet/>
      <dgm:spPr/>
      <dgm:t>
        <a:bodyPr/>
        <a:lstStyle/>
        <a:p>
          <a:endParaRPr lang="it-IT"/>
        </a:p>
      </dgm:t>
    </dgm:pt>
    <dgm:pt modelId="{F2297A01-7952-49DF-890A-956F6BE17DE4}" type="sibTrans" cxnId="{3592E328-168E-4B94-8ABC-4F4891DAAA01}">
      <dgm:prSet/>
      <dgm:spPr/>
      <dgm:t>
        <a:bodyPr/>
        <a:lstStyle/>
        <a:p>
          <a:endParaRPr lang="it-IT"/>
        </a:p>
      </dgm:t>
    </dgm:pt>
    <dgm:pt modelId="{1FC32C8A-538D-4F1D-AE1D-E3FB3E3CDFAB}">
      <dgm:prSet custT="1"/>
      <dgm:spPr/>
      <dgm:t>
        <a:bodyPr/>
        <a:lstStyle/>
        <a:p>
          <a:r>
            <a:rPr lang="it-IT" sz="2000" b="1">
              <a:solidFill>
                <a:schemeClr val="bg1"/>
              </a:solidFill>
            </a:rPr>
            <a:t>Competenze</a:t>
          </a:r>
          <a:r>
            <a:rPr lang="it-IT" sz="2000" b="1" baseline="0">
              <a:solidFill>
                <a:schemeClr val="bg1"/>
              </a:solidFill>
            </a:rPr>
            <a:t> manuali</a:t>
          </a:r>
          <a:endParaRPr lang="it-IT" sz="2000" b="1" dirty="0">
            <a:solidFill>
              <a:schemeClr val="bg1"/>
            </a:solidFill>
          </a:endParaRPr>
        </a:p>
      </dgm:t>
    </dgm:pt>
    <dgm:pt modelId="{3295BA92-5A39-4EA1-B456-4DCBE7CD5EE0}" type="parTrans" cxnId="{552BBB33-E4FA-44F5-A8D6-433E71E49F4C}">
      <dgm:prSet/>
      <dgm:spPr/>
      <dgm:t>
        <a:bodyPr/>
        <a:lstStyle/>
        <a:p>
          <a:endParaRPr lang="it-IT"/>
        </a:p>
      </dgm:t>
    </dgm:pt>
    <dgm:pt modelId="{D7E154C3-FAE1-4DE2-AFBD-5BC84AF4FA0C}" type="sibTrans" cxnId="{552BBB33-E4FA-44F5-A8D6-433E71E49F4C}">
      <dgm:prSet/>
      <dgm:spPr/>
      <dgm:t>
        <a:bodyPr/>
        <a:lstStyle/>
        <a:p>
          <a:endParaRPr lang="it-IT"/>
        </a:p>
      </dgm:t>
    </dgm:pt>
    <dgm:pt modelId="{3B50A70A-0450-4758-8A7E-5652E22AE917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Clinical skills</a:t>
          </a:r>
        </a:p>
      </dgm:t>
    </dgm:pt>
    <dgm:pt modelId="{A72C8651-A9F6-422B-B393-52F301CC38AF}" type="sibTrans" cxnId="{71D3583B-8AE1-4FE2-8D89-51610235C943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FA2933E6-20AA-4C87-BB21-19568605F0BB}" type="parTrans" cxnId="{71D3583B-8AE1-4FE2-8D89-51610235C943}">
      <dgm:prSet/>
      <dgm:spPr/>
      <dgm:t>
        <a:bodyPr/>
        <a:lstStyle/>
        <a:p>
          <a:endParaRPr lang="it-IT">
            <a:solidFill>
              <a:schemeClr val="tx1"/>
            </a:solidFill>
          </a:endParaRPr>
        </a:p>
      </dgm:t>
    </dgm:pt>
    <dgm:pt modelId="{B78054C5-E594-400A-80C3-B94ECD413783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Collaborazione con i professionisti sanitari</a:t>
          </a:r>
        </a:p>
      </dgm:t>
    </dgm:pt>
    <dgm:pt modelId="{F929CF74-B0E4-4FD5-B60F-5C149EBDDA1D}" type="sibTrans" cxnId="{050F1A20-3ACB-4A8A-8DA0-9E62F63A553C}">
      <dgm:prSet/>
      <dgm:spPr/>
      <dgm:t>
        <a:bodyPr/>
        <a:lstStyle/>
        <a:p>
          <a:endParaRPr lang="it-IT"/>
        </a:p>
      </dgm:t>
    </dgm:pt>
    <dgm:pt modelId="{8CC0391A-5393-44D7-93CD-7F6B7DA241F8}" type="parTrans" cxnId="{050F1A20-3ACB-4A8A-8DA0-9E62F63A553C}">
      <dgm:prSet/>
      <dgm:spPr/>
      <dgm:t>
        <a:bodyPr/>
        <a:lstStyle/>
        <a:p>
          <a:endParaRPr lang="it-IT"/>
        </a:p>
      </dgm:t>
    </dgm:pt>
    <dgm:pt modelId="{CB2E2E74-2673-43DA-9D4E-395A325791B8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Soft skills come rapporto medico-paziente, lavoro in team</a:t>
          </a:r>
        </a:p>
      </dgm:t>
    </dgm:pt>
    <dgm:pt modelId="{131A35D4-A95B-4D58-8505-5F9E72E7811B}" type="parTrans" cxnId="{19B6CD15-C6A6-473D-8A25-1456CE0BF6DC}">
      <dgm:prSet/>
      <dgm:spPr/>
      <dgm:t>
        <a:bodyPr/>
        <a:lstStyle/>
        <a:p>
          <a:endParaRPr lang="it-IT"/>
        </a:p>
      </dgm:t>
    </dgm:pt>
    <dgm:pt modelId="{1ED54EF4-6DC0-430B-BFB8-1BD0B1779807}" type="sibTrans" cxnId="{19B6CD15-C6A6-473D-8A25-1456CE0BF6DC}">
      <dgm:prSet/>
      <dgm:spPr/>
      <dgm:t>
        <a:bodyPr/>
        <a:lstStyle/>
        <a:p>
          <a:endParaRPr lang="it-IT"/>
        </a:p>
      </dgm:t>
    </dgm:pt>
    <dgm:pt modelId="{1EB0C142-6F6B-4023-8D61-C0A9385194F7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Comunicazione e tema del fine vita</a:t>
          </a:r>
        </a:p>
      </dgm:t>
    </dgm:pt>
    <dgm:pt modelId="{F377DF0B-B9FA-44A6-ABAD-0D74208848BF}" type="sibTrans" cxnId="{9346D011-B7C0-4FA5-8B4D-7E622F59F406}">
      <dgm:prSet/>
      <dgm:spPr/>
      <dgm:t>
        <a:bodyPr/>
        <a:lstStyle/>
        <a:p>
          <a:endParaRPr lang="it-IT"/>
        </a:p>
      </dgm:t>
    </dgm:pt>
    <dgm:pt modelId="{1AC84394-238E-46C1-A82C-81626DE7B64D}" type="parTrans" cxnId="{9346D011-B7C0-4FA5-8B4D-7E622F59F406}">
      <dgm:prSet/>
      <dgm:spPr/>
      <dgm:t>
        <a:bodyPr/>
        <a:lstStyle/>
        <a:p>
          <a:endParaRPr lang="it-IT"/>
        </a:p>
      </dgm:t>
    </dgm:pt>
    <dgm:pt modelId="{58193C5E-9FA0-40C2-9897-6FA03CB41176}">
      <dgm:prSet phldrT="[Testo]" custT="1"/>
      <dgm:spPr>
        <a:solidFill>
          <a:schemeClr val="accent1"/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it-IT" sz="2000" b="1" dirty="0">
              <a:solidFill>
                <a:schemeClr val="bg1"/>
              </a:solidFill>
            </a:rPr>
            <a:t>Deontologia</a:t>
          </a:r>
          <a:r>
            <a:rPr lang="it-IT" sz="2000" b="1" baseline="0" dirty="0">
              <a:solidFill>
                <a:schemeClr val="bg1"/>
              </a:solidFill>
            </a:rPr>
            <a:t> etica</a:t>
          </a:r>
          <a:endParaRPr lang="it-IT" sz="2000" b="1" dirty="0">
            <a:solidFill>
              <a:schemeClr val="bg1"/>
            </a:solidFill>
          </a:endParaRPr>
        </a:p>
      </dgm:t>
    </dgm:pt>
    <dgm:pt modelId="{5B7FF778-2D5B-4E99-B0D3-AD24D52691F1}" type="parTrans" cxnId="{3BD93F17-81BB-48E6-9E7B-46A18BA243C3}">
      <dgm:prSet/>
      <dgm:spPr/>
      <dgm:t>
        <a:bodyPr/>
        <a:lstStyle/>
        <a:p>
          <a:endParaRPr lang="it-IT"/>
        </a:p>
      </dgm:t>
    </dgm:pt>
    <dgm:pt modelId="{CCEDE961-AF2B-44FD-83A8-740EEE795B93}" type="sibTrans" cxnId="{3BD93F17-81BB-48E6-9E7B-46A18BA243C3}">
      <dgm:prSet/>
      <dgm:spPr/>
      <dgm:t>
        <a:bodyPr/>
        <a:lstStyle/>
        <a:p>
          <a:endParaRPr lang="it-IT"/>
        </a:p>
      </dgm:t>
    </dgm:pt>
    <dgm:pt modelId="{2C6AEBC7-57D3-41E4-A252-AF38DE7D7C05}" type="pres">
      <dgm:prSet presAssocID="{35047CCC-C528-400C-B204-F1C31F6702B6}" presName="diagram" presStyleCnt="0">
        <dgm:presLayoutVars>
          <dgm:dir/>
          <dgm:resizeHandles val="exact"/>
        </dgm:presLayoutVars>
      </dgm:prSet>
      <dgm:spPr/>
    </dgm:pt>
    <dgm:pt modelId="{F0F3E13C-25ED-4956-BDC8-0CA4AE0DAC91}" type="pres">
      <dgm:prSet presAssocID="{1B0CE6B1-A5D6-470B-82F1-4A24CB0A9E45}" presName="node" presStyleLbl="node1" presStyleIdx="0" presStyleCnt="10">
        <dgm:presLayoutVars>
          <dgm:bulletEnabled val="1"/>
        </dgm:presLayoutVars>
      </dgm:prSet>
      <dgm:spPr/>
    </dgm:pt>
    <dgm:pt modelId="{4045D686-55F2-4925-9F2E-6F4B93C4AA5C}" type="pres">
      <dgm:prSet presAssocID="{2242C6EC-5507-4373-91B0-96057E40FF5C}" presName="sibTrans" presStyleCnt="0"/>
      <dgm:spPr/>
    </dgm:pt>
    <dgm:pt modelId="{3AB0E390-9569-4BFD-A9AF-94F1436DD309}" type="pres">
      <dgm:prSet presAssocID="{62BA5820-82B2-47A0-A776-32D22E1259A6}" presName="node" presStyleLbl="node1" presStyleIdx="1" presStyleCnt="10">
        <dgm:presLayoutVars>
          <dgm:bulletEnabled val="1"/>
        </dgm:presLayoutVars>
      </dgm:prSet>
      <dgm:spPr/>
    </dgm:pt>
    <dgm:pt modelId="{BD910AB4-C6F6-41EA-B061-FF2627464192}" type="pres">
      <dgm:prSet presAssocID="{1E428ACF-B03B-4CDA-B2B4-4568B58F5EAC}" presName="sibTrans" presStyleCnt="0"/>
      <dgm:spPr/>
    </dgm:pt>
    <dgm:pt modelId="{928B1B3D-06F4-4D86-823B-15CD5A9D0909}" type="pres">
      <dgm:prSet presAssocID="{5160C35C-3133-4584-A74E-2F58D9BCCC43}" presName="node" presStyleLbl="node1" presStyleIdx="2" presStyleCnt="10">
        <dgm:presLayoutVars>
          <dgm:bulletEnabled val="1"/>
        </dgm:presLayoutVars>
      </dgm:prSet>
      <dgm:spPr/>
    </dgm:pt>
    <dgm:pt modelId="{8F741582-B17A-4858-877A-ACD2BCF67462}" type="pres">
      <dgm:prSet presAssocID="{318E3001-E0AB-4BC1-AA1C-3C04AFED61AE}" presName="sibTrans" presStyleCnt="0"/>
      <dgm:spPr/>
    </dgm:pt>
    <dgm:pt modelId="{2D323AE8-0E1E-459D-BCFE-1515E0DC21A5}" type="pres">
      <dgm:prSet presAssocID="{1FC32C8A-538D-4F1D-AE1D-E3FB3E3CDFAB}" presName="node" presStyleLbl="node1" presStyleIdx="3" presStyleCnt="10">
        <dgm:presLayoutVars>
          <dgm:bulletEnabled val="1"/>
        </dgm:presLayoutVars>
      </dgm:prSet>
      <dgm:spPr/>
    </dgm:pt>
    <dgm:pt modelId="{D6CF9172-8609-4398-B2A4-CD56635BBE05}" type="pres">
      <dgm:prSet presAssocID="{D7E154C3-FAE1-4DE2-AFBD-5BC84AF4FA0C}" presName="sibTrans" presStyleCnt="0"/>
      <dgm:spPr/>
    </dgm:pt>
    <dgm:pt modelId="{1E42EAD6-F777-4B37-AC37-0D8D2B890E2D}" type="pres">
      <dgm:prSet presAssocID="{6F38C582-004C-48C6-BE58-6E2E5D0494E9}" presName="node" presStyleLbl="node1" presStyleIdx="4" presStyleCnt="10">
        <dgm:presLayoutVars>
          <dgm:bulletEnabled val="1"/>
        </dgm:presLayoutVars>
      </dgm:prSet>
      <dgm:spPr/>
    </dgm:pt>
    <dgm:pt modelId="{785EC0C6-96A5-4FD7-81DC-01C1DC7A8163}" type="pres">
      <dgm:prSet presAssocID="{F2297A01-7952-49DF-890A-956F6BE17DE4}" presName="sibTrans" presStyleCnt="0"/>
      <dgm:spPr/>
    </dgm:pt>
    <dgm:pt modelId="{4122A1F2-4D76-45D3-A095-087D915D81F7}" type="pres">
      <dgm:prSet presAssocID="{3B50A70A-0450-4758-8A7E-5652E22AE917}" presName="node" presStyleLbl="node1" presStyleIdx="5" presStyleCnt="10">
        <dgm:presLayoutVars>
          <dgm:bulletEnabled val="1"/>
        </dgm:presLayoutVars>
      </dgm:prSet>
      <dgm:spPr/>
    </dgm:pt>
    <dgm:pt modelId="{0F501F8B-A34D-43F5-9841-FE55A5CC0630}" type="pres">
      <dgm:prSet presAssocID="{A72C8651-A9F6-422B-B393-52F301CC38AF}" presName="sibTrans" presStyleCnt="0"/>
      <dgm:spPr/>
    </dgm:pt>
    <dgm:pt modelId="{8B274923-5BDF-4191-BB08-C5A46D978D1C}" type="pres">
      <dgm:prSet presAssocID="{1EB0C142-6F6B-4023-8D61-C0A9385194F7}" presName="node" presStyleLbl="node1" presStyleIdx="6" presStyleCnt="10">
        <dgm:presLayoutVars>
          <dgm:bulletEnabled val="1"/>
        </dgm:presLayoutVars>
      </dgm:prSet>
      <dgm:spPr/>
    </dgm:pt>
    <dgm:pt modelId="{0433CA53-0976-40EF-8073-C2D8CD382085}" type="pres">
      <dgm:prSet presAssocID="{F377DF0B-B9FA-44A6-ABAD-0D74208848BF}" presName="sibTrans" presStyleCnt="0"/>
      <dgm:spPr/>
    </dgm:pt>
    <dgm:pt modelId="{A952F16E-96E2-4CEE-8CD1-845AF842BA8E}" type="pres">
      <dgm:prSet presAssocID="{B78054C5-E594-400A-80C3-B94ECD413783}" presName="node" presStyleLbl="node1" presStyleIdx="7" presStyleCnt="10">
        <dgm:presLayoutVars>
          <dgm:bulletEnabled val="1"/>
        </dgm:presLayoutVars>
      </dgm:prSet>
      <dgm:spPr/>
    </dgm:pt>
    <dgm:pt modelId="{5E721820-FA83-48FE-B8EB-C79239D5C0D9}" type="pres">
      <dgm:prSet presAssocID="{F929CF74-B0E4-4FD5-B60F-5C149EBDDA1D}" presName="sibTrans" presStyleCnt="0"/>
      <dgm:spPr/>
    </dgm:pt>
    <dgm:pt modelId="{F0A53391-0AAA-4518-AF14-F7174E6DBC3E}" type="pres">
      <dgm:prSet presAssocID="{CB2E2E74-2673-43DA-9D4E-395A325791B8}" presName="node" presStyleLbl="node1" presStyleIdx="8" presStyleCnt="10">
        <dgm:presLayoutVars>
          <dgm:bulletEnabled val="1"/>
        </dgm:presLayoutVars>
      </dgm:prSet>
      <dgm:spPr/>
    </dgm:pt>
    <dgm:pt modelId="{2D836086-29A3-42C4-A890-A2CF16EAB3FC}" type="pres">
      <dgm:prSet presAssocID="{1ED54EF4-6DC0-430B-BFB8-1BD0B1779807}" presName="sibTrans" presStyleCnt="0"/>
      <dgm:spPr/>
    </dgm:pt>
    <dgm:pt modelId="{B210D82F-9FD3-455A-9759-69BB4CC52FDB}" type="pres">
      <dgm:prSet presAssocID="{58193C5E-9FA0-40C2-9897-6FA03CB41176}" presName="node" presStyleLbl="node1" presStyleIdx="9" presStyleCnt="10">
        <dgm:presLayoutVars>
          <dgm:bulletEnabled val="1"/>
        </dgm:presLayoutVars>
      </dgm:prSet>
      <dgm:spPr/>
    </dgm:pt>
  </dgm:ptLst>
  <dgm:cxnLst>
    <dgm:cxn modelId="{6C28BA10-7E05-4002-9722-B83B5F23FBD4}" type="presOf" srcId="{6F38C582-004C-48C6-BE58-6E2E5D0494E9}" destId="{1E42EAD6-F777-4B37-AC37-0D8D2B890E2D}" srcOrd="0" destOrd="0" presId="urn:microsoft.com/office/officeart/2005/8/layout/default"/>
    <dgm:cxn modelId="{9346D011-B7C0-4FA5-8B4D-7E622F59F406}" srcId="{35047CCC-C528-400C-B204-F1C31F6702B6}" destId="{1EB0C142-6F6B-4023-8D61-C0A9385194F7}" srcOrd="6" destOrd="0" parTransId="{1AC84394-238E-46C1-A82C-81626DE7B64D}" sibTransId="{F377DF0B-B9FA-44A6-ABAD-0D74208848BF}"/>
    <dgm:cxn modelId="{19B6CD15-C6A6-473D-8A25-1456CE0BF6DC}" srcId="{35047CCC-C528-400C-B204-F1C31F6702B6}" destId="{CB2E2E74-2673-43DA-9D4E-395A325791B8}" srcOrd="8" destOrd="0" parTransId="{131A35D4-A95B-4D58-8505-5F9E72E7811B}" sibTransId="{1ED54EF4-6DC0-430B-BFB8-1BD0B1779807}"/>
    <dgm:cxn modelId="{3BD93F17-81BB-48E6-9E7B-46A18BA243C3}" srcId="{35047CCC-C528-400C-B204-F1C31F6702B6}" destId="{58193C5E-9FA0-40C2-9897-6FA03CB41176}" srcOrd="9" destOrd="0" parTransId="{5B7FF778-2D5B-4E99-B0D3-AD24D52691F1}" sibTransId="{CCEDE961-AF2B-44FD-83A8-740EEE795B93}"/>
    <dgm:cxn modelId="{050F1A20-3ACB-4A8A-8DA0-9E62F63A553C}" srcId="{35047CCC-C528-400C-B204-F1C31F6702B6}" destId="{B78054C5-E594-400A-80C3-B94ECD413783}" srcOrd="7" destOrd="0" parTransId="{8CC0391A-5393-44D7-93CD-7F6B7DA241F8}" sibTransId="{F929CF74-B0E4-4FD5-B60F-5C149EBDDA1D}"/>
    <dgm:cxn modelId="{7605F724-3AF7-41C4-95AC-304D0AA50A72}" type="presOf" srcId="{B78054C5-E594-400A-80C3-B94ECD413783}" destId="{A952F16E-96E2-4CEE-8CD1-845AF842BA8E}" srcOrd="0" destOrd="0" presId="urn:microsoft.com/office/officeart/2005/8/layout/default"/>
    <dgm:cxn modelId="{3592E328-168E-4B94-8ABC-4F4891DAAA01}" srcId="{35047CCC-C528-400C-B204-F1C31F6702B6}" destId="{6F38C582-004C-48C6-BE58-6E2E5D0494E9}" srcOrd="4" destOrd="0" parTransId="{C0565C4B-9B0F-4FDD-A35E-75375635DF10}" sibTransId="{F2297A01-7952-49DF-890A-956F6BE17DE4}"/>
    <dgm:cxn modelId="{552BBB33-E4FA-44F5-A8D6-433E71E49F4C}" srcId="{35047CCC-C528-400C-B204-F1C31F6702B6}" destId="{1FC32C8A-538D-4F1D-AE1D-E3FB3E3CDFAB}" srcOrd="3" destOrd="0" parTransId="{3295BA92-5A39-4EA1-B456-4DCBE7CD5EE0}" sibTransId="{D7E154C3-FAE1-4DE2-AFBD-5BC84AF4FA0C}"/>
    <dgm:cxn modelId="{71D3583B-8AE1-4FE2-8D89-51610235C943}" srcId="{35047CCC-C528-400C-B204-F1C31F6702B6}" destId="{3B50A70A-0450-4758-8A7E-5652E22AE917}" srcOrd="5" destOrd="0" parTransId="{FA2933E6-20AA-4C87-BB21-19568605F0BB}" sibTransId="{A72C8651-A9F6-422B-B393-52F301CC38AF}"/>
    <dgm:cxn modelId="{B4603545-D012-45E5-8CE4-E219BFA495E6}" type="presOf" srcId="{58193C5E-9FA0-40C2-9897-6FA03CB41176}" destId="{B210D82F-9FD3-455A-9759-69BB4CC52FDB}" srcOrd="0" destOrd="0" presId="urn:microsoft.com/office/officeart/2005/8/layout/default"/>
    <dgm:cxn modelId="{AD8E6D48-B013-4096-B6E2-9CA9C350C986}" type="presOf" srcId="{62BA5820-82B2-47A0-A776-32D22E1259A6}" destId="{3AB0E390-9569-4BFD-A9AF-94F1436DD309}" srcOrd="0" destOrd="0" presId="urn:microsoft.com/office/officeart/2005/8/layout/default"/>
    <dgm:cxn modelId="{F41BD868-DAA5-4970-9659-06D259E522F8}" srcId="{35047CCC-C528-400C-B204-F1C31F6702B6}" destId="{5160C35C-3133-4584-A74E-2F58D9BCCC43}" srcOrd="2" destOrd="0" parTransId="{96597E63-789F-4767-B729-B83C2591B274}" sibTransId="{318E3001-E0AB-4BC1-AA1C-3C04AFED61AE}"/>
    <dgm:cxn modelId="{AD9A187B-BA5E-4AAA-8E3A-F292533021EB}" type="presOf" srcId="{CB2E2E74-2673-43DA-9D4E-395A325791B8}" destId="{F0A53391-0AAA-4518-AF14-F7174E6DBC3E}" srcOrd="0" destOrd="0" presId="urn:microsoft.com/office/officeart/2005/8/layout/default"/>
    <dgm:cxn modelId="{C06F627D-9623-43B5-8F6C-37F8AA5EEA15}" type="presOf" srcId="{3B50A70A-0450-4758-8A7E-5652E22AE917}" destId="{4122A1F2-4D76-45D3-A095-087D915D81F7}" srcOrd="0" destOrd="0" presId="urn:microsoft.com/office/officeart/2005/8/layout/default"/>
    <dgm:cxn modelId="{67963192-1719-4039-8BB0-5F0680F8E183}" srcId="{35047CCC-C528-400C-B204-F1C31F6702B6}" destId="{1B0CE6B1-A5D6-470B-82F1-4A24CB0A9E45}" srcOrd="0" destOrd="0" parTransId="{5F7755BB-9D1B-4B5D-9CA2-4B527082F72E}" sibTransId="{2242C6EC-5507-4373-91B0-96057E40FF5C}"/>
    <dgm:cxn modelId="{CCE143A1-0EAD-4845-A609-8B2B6188F82A}" type="presOf" srcId="{1B0CE6B1-A5D6-470B-82F1-4A24CB0A9E45}" destId="{F0F3E13C-25ED-4956-BDC8-0CA4AE0DAC91}" srcOrd="0" destOrd="0" presId="urn:microsoft.com/office/officeart/2005/8/layout/default"/>
    <dgm:cxn modelId="{D48011AE-8A3C-4C01-A7F1-B6283BE3B2A1}" type="presOf" srcId="{1EB0C142-6F6B-4023-8D61-C0A9385194F7}" destId="{8B274923-5BDF-4191-BB08-C5A46D978D1C}" srcOrd="0" destOrd="0" presId="urn:microsoft.com/office/officeart/2005/8/layout/default"/>
    <dgm:cxn modelId="{FFF362B4-1534-40E6-ADF0-DC4AE4E9A57E}" srcId="{35047CCC-C528-400C-B204-F1C31F6702B6}" destId="{62BA5820-82B2-47A0-A776-32D22E1259A6}" srcOrd="1" destOrd="0" parTransId="{5F1C397C-119D-4082-A21C-C9D493BF1686}" sibTransId="{1E428ACF-B03B-4CDA-B2B4-4568B58F5EAC}"/>
    <dgm:cxn modelId="{5F0412BC-2D62-4287-8FDD-2ACE55F81DA8}" type="presOf" srcId="{35047CCC-C528-400C-B204-F1C31F6702B6}" destId="{2C6AEBC7-57D3-41E4-A252-AF38DE7D7C05}" srcOrd="0" destOrd="0" presId="urn:microsoft.com/office/officeart/2005/8/layout/default"/>
    <dgm:cxn modelId="{8DD256E4-37FC-48BB-A320-67D22C3EB18A}" type="presOf" srcId="{5160C35C-3133-4584-A74E-2F58D9BCCC43}" destId="{928B1B3D-06F4-4D86-823B-15CD5A9D0909}" srcOrd="0" destOrd="0" presId="urn:microsoft.com/office/officeart/2005/8/layout/default"/>
    <dgm:cxn modelId="{C11132F6-AE8F-4875-AD44-5A28655F2F1C}" type="presOf" srcId="{1FC32C8A-538D-4F1D-AE1D-E3FB3E3CDFAB}" destId="{2D323AE8-0E1E-459D-BCFE-1515E0DC21A5}" srcOrd="0" destOrd="0" presId="urn:microsoft.com/office/officeart/2005/8/layout/default"/>
    <dgm:cxn modelId="{E2E40B6F-D106-4960-B5A8-A0D8DDFF37E0}" type="presParOf" srcId="{2C6AEBC7-57D3-41E4-A252-AF38DE7D7C05}" destId="{F0F3E13C-25ED-4956-BDC8-0CA4AE0DAC91}" srcOrd="0" destOrd="0" presId="urn:microsoft.com/office/officeart/2005/8/layout/default"/>
    <dgm:cxn modelId="{812E999D-16B3-47D9-AE56-792E1AE19E45}" type="presParOf" srcId="{2C6AEBC7-57D3-41E4-A252-AF38DE7D7C05}" destId="{4045D686-55F2-4925-9F2E-6F4B93C4AA5C}" srcOrd="1" destOrd="0" presId="urn:microsoft.com/office/officeart/2005/8/layout/default"/>
    <dgm:cxn modelId="{104BCF11-8A73-497A-A9E5-14D80C0EC4E9}" type="presParOf" srcId="{2C6AEBC7-57D3-41E4-A252-AF38DE7D7C05}" destId="{3AB0E390-9569-4BFD-A9AF-94F1436DD309}" srcOrd="2" destOrd="0" presId="urn:microsoft.com/office/officeart/2005/8/layout/default"/>
    <dgm:cxn modelId="{49B3D01A-9187-4C74-A17A-11D1630515C3}" type="presParOf" srcId="{2C6AEBC7-57D3-41E4-A252-AF38DE7D7C05}" destId="{BD910AB4-C6F6-41EA-B061-FF2627464192}" srcOrd="3" destOrd="0" presId="urn:microsoft.com/office/officeart/2005/8/layout/default"/>
    <dgm:cxn modelId="{02644DBB-895C-4C46-8A4B-A28F3585916D}" type="presParOf" srcId="{2C6AEBC7-57D3-41E4-A252-AF38DE7D7C05}" destId="{928B1B3D-06F4-4D86-823B-15CD5A9D0909}" srcOrd="4" destOrd="0" presId="urn:microsoft.com/office/officeart/2005/8/layout/default"/>
    <dgm:cxn modelId="{2DC116F1-0E0A-4263-9E4A-686E53210A0B}" type="presParOf" srcId="{2C6AEBC7-57D3-41E4-A252-AF38DE7D7C05}" destId="{8F741582-B17A-4858-877A-ACD2BCF67462}" srcOrd="5" destOrd="0" presId="urn:microsoft.com/office/officeart/2005/8/layout/default"/>
    <dgm:cxn modelId="{217BD26C-76C8-4C15-B407-DFC988651461}" type="presParOf" srcId="{2C6AEBC7-57D3-41E4-A252-AF38DE7D7C05}" destId="{2D323AE8-0E1E-459D-BCFE-1515E0DC21A5}" srcOrd="6" destOrd="0" presId="urn:microsoft.com/office/officeart/2005/8/layout/default"/>
    <dgm:cxn modelId="{343CC0E1-C99A-49D3-8CFB-4EA7486987F9}" type="presParOf" srcId="{2C6AEBC7-57D3-41E4-A252-AF38DE7D7C05}" destId="{D6CF9172-8609-4398-B2A4-CD56635BBE05}" srcOrd="7" destOrd="0" presId="urn:microsoft.com/office/officeart/2005/8/layout/default"/>
    <dgm:cxn modelId="{1FA0E995-9B82-431F-82F5-C951E91046EA}" type="presParOf" srcId="{2C6AEBC7-57D3-41E4-A252-AF38DE7D7C05}" destId="{1E42EAD6-F777-4B37-AC37-0D8D2B890E2D}" srcOrd="8" destOrd="0" presId="urn:microsoft.com/office/officeart/2005/8/layout/default"/>
    <dgm:cxn modelId="{F50BE804-3F06-4200-BE92-D4C3FD68896A}" type="presParOf" srcId="{2C6AEBC7-57D3-41E4-A252-AF38DE7D7C05}" destId="{785EC0C6-96A5-4FD7-81DC-01C1DC7A8163}" srcOrd="9" destOrd="0" presId="urn:microsoft.com/office/officeart/2005/8/layout/default"/>
    <dgm:cxn modelId="{0B2E330E-383D-4063-A787-E6423B7B6439}" type="presParOf" srcId="{2C6AEBC7-57D3-41E4-A252-AF38DE7D7C05}" destId="{4122A1F2-4D76-45D3-A095-087D915D81F7}" srcOrd="10" destOrd="0" presId="urn:microsoft.com/office/officeart/2005/8/layout/default"/>
    <dgm:cxn modelId="{3358C511-F016-43C9-9FF5-0D47DF65E95F}" type="presParOf" srcId="{2C6AEBC7-57D3-41E4-A252-AF38DE7D7C05}" destId="{0F501F8B-A34D-43F5-9841-FE55A5CC0630}" srcOrd="11" destOrd="0" presId="urn:microsoft.com/office/officeart/2005/8/layout/default"/>
    <dgm:cxn modelId="{1961768B-7DA3-4CCF-BB30-56FA0D139613}" type="presParOf" srcId="{2C6AEBC7-57D3-41E4-A252-AF38DE7D7C05}" destId="{8B274923-5BDF-4191-BB08-C5A46D978D1C}" srcOrd="12" destOrd="0" presId="urn:microsoft.com/office/officeart/2005/8/layout/default"/>
    <dgm:cxn modelId="{237665EC-205F-4B8F-8A49-7386C7093A43}" type="presParOf" srcId="{2C6AEBC7-57D3-41E4-A252-AF38DE7D7C05}" destId="{0433CA53-0976-40EF-8073-C2D8CD382085}" srcOrd="13" destOrd="0" presId="urn:microsoft.com/office/officeart/2005/8/layout/default"/>
    <dgm:cxn modelId="{15E5121C-A949-48AF-AC7E-99553A188B57}" type="presParOf" srcId="{2C6AEBC7-57D3-41E4-A252-AF38DE7D7C05}" destId="{A952F16E-96E2-4CEE-8CD1-845AF842BA8E}" srcOrd="14" destOrd="0" presId="urn:microsoft.com/office/officeart/2005/8/layout/default"/>
    <dgm:cxn modelId="{7513E9EE-1EF3-4762-BF1F-35D78F3C136E}" type="presParOf" srcId="{2C6AEBC7-57D3-41E4-A252-AF38DE7D7C05}" destId="{5E721820-FA83-48FE-B8EB-C79239D5C0D9}" srcOrd="15" destOrd="0" presId="urn:microsoft.com/office/officeart/2005/8/layout/default"/>
    <dgm:cxn modelId="{CB9A63CA-0982-4FE3-9124-D1E133F73675}" type="presParOf" srcId="{2C6AEBC7-57D3-41E4-A252-AF38DE7D7C05}" destId="{F0A53391-0AAA-4518-AF14-F7174E6DBC3E}" srcOrd="16" destOrd="0" presId="urn:microsoft.com/office/officeart/2005/8/layout/default"/>
    <dgm:cxn modelId="{5C3966C7-3504-48DF-8311-DB283272EBC2}" type="presParOf" srcId="{2C6AEBC7-57D3-41E4-A252-AF38DE7D7C05}" destId="{2D836086-29A3-42C4-A890-A2CF16EAB3FC}" srcOrd="17" destOrd="0" presId="urn:microsoft.com/office/officeart/2005/8/layout/default"/>
    <dgm:cxn modelId="{31D53DE0-7109-482D-80FF-4E3F2299B0DA}" type="presParOf" srcId="{2C6AEBC7-57D3-41E4-A252-AF38DE7D7C05}" destId="{B210D82F-9FD3-455A-9759-69BB4CC52FDB}" srcOrd="1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F7E532-5D5D-4398-933A-D97AF398D9E2}">
      <dsp:nvSpPr>
        <dsp:cNvPr id="0" name=""/>
        <dsp:cNvSpPr/>
      </dsp:nvSpPr>
      <dsp:spPr>
        <a:xfrm>
          <a:off x="254082" y="358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>
              <a:solidFill>
                <a:schemeClr val="bg1"/>
              </a:solidFill>
            </a:rPr>
            <a:t>Maggiore conoscenza delle tecniche ecografiche e maggior formazione a riguardo della lettura critica di articoli e dei rudimenti della trialistica clinica</a:t>
          </a:r>
        </a:p>
      </dsp:txBody>
      <dsp:txXfrm>
        <a:off x="254082" y="358"/>
        <a:ext cx="2526941" cy="1516164"/>
      </dsp:txXfrm>
    </dsp:sp>
    <dsp:sp modelId="{98207A49-41C8-4745-B15E-D4B5F2E5E716}">
      <dsp:nvSpPr>
        <dsp:cNvPr id="0" name=""/>
        <dsp:cNvSpPr/>
      </dsp:nvSpPr>
      <dsp:spPr>
        <a:xfrm>
          <a:off x="3033718" y="358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Terapia farmacologica</a:t>
          </a:r>
        </a:p>
      </dsp:txBody>
      <dsp:txXfrm>
        <a:off x="3033718" y="358"/>
        <a:ext cx="2526941" cy="1516164"/>
      </dsp:txXfrm>
    </dsp:sp>
    <dsp:sp modelId="{9DE8F2DE-9E5D-485C-98EA-F1301B9FEF32}">
      <dsp:nvSpPr>
        <dsp:cNvPr id="0" name=""/>
        <dsp:cNvSpPr/>
      </dsp:nvSpPr>
      <dsp:spPr>
        <a:xfrm>
          <a:off x="5813354" y="358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Le</a:t>
          </a:r>
          <a:r>
            <a:rPr lang="it-IT" sz="2000" b="1" kern="1200" baseline="0" dirty="0">
              <a:solidFill>
                <a:schemeClr val="bg1"/>
              </a:solidFill>
            </a:rPr>
            <a:t> cure palliative</a:t>
          </a:r>
          <a:endParaRPr lang="it-IT" sz="2000" b="1" kern="1200" dirty="0">
            <a:solidFill>
              <a:schemeClr val="bg1"/>
            </a:solidFill>
          </a:endParaRPr>
        </a:p>
      </dsp:txBody>
      <dsp:txXfrm>
        <a:off x="5813354" y="358"/>
        <a:ext cx="2526941" cy="1516164"/>
      </dsp:txXfrm>
    </dsp:sp>
    <dsp:sp modelId="{C11A1E3F-D02E-4157-9F91-3DE59A6BBF89}">
      <dsp:nvSpPr>
        <dsp:cNvPr id="0" name=""/>
        <dsp:cNvSpPr/>
      </dsp:nvSpPr>
      <dsp:spPr>
        <a:xfrm>
          <a:off x="8592989" y="358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Medicina generale e cure primarie</a:t>
          </a:r>
        </a:p>
      </dsp:txBody>
      <dsp:txXfrm>
        <a:off x="8592989" y="358"/>
        <a:ext cx="2526941" cy="1516164"/>
      </dsp:txXfrm>
    </dsp:sp>
    <dsp:sp modelId="{3ABF1CD4-9B48-4AC6-87F6-5DFBAF22AAD7}">
      <dsp:nvSpPr>
        <dsp:cNvPr id="0" name=""/>
        <dsp:cNvSpPr/>
      </dsp:nvSpPr>
      <dsp:spPr>
        <a:xfrm>
          <a:off x="254082" y="1769218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Competenze relazionali</a:t>
          </a:r>
        </a:p>
      </dsp:txBody>
      <dsp:txXfrm>
        <a:off x="254082" y="1769218"/>
        <a:ext cx="2526941" cy="1516164"/>
      </dsp:txXfrm>
    </dsp:sp>
    <dsp:sp modelId="{D0656231-5701-461A-A71A-8FDBDBAD552E}">
      <dsp:nvSpPr>
        <dsp:cNvPr id="0" name=""/>
        <dsp:cNvSpPr/>
      </dsp:nvSpPr>
      <dsp:spPr>
        <a:xfrm>
          <a:off x="3033718" y="1769218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Empatia</a:t>
          </a:r>
          <a:r>
            <a:rPr lang="it-IT" sz="2000" b="1" kern="1200" baseline="0" dirty="0">
              <a:solidFill>
                <a:schemeClr val="bg1"/>
              </a:solidFill>
            </a:rPr>
            <a:t> e ascolto attivo</a:t>
          </a:r>
          <a:endParaRPr lang="it-IT" sz="2000" b="1" kern="1200" dirty="0">
            <a:solidFill>
              <a:schemeClr val="bg1"/>
            </a:solidFill>
          </a:endParaRPr>
        </a:p>
      </dsp:txBody>
      <dsp:txXfrm>
        <a:off x="3033718" y="1769218"/>
        <a:ext cx="2526941" cy="1516164"/>
      </dsp:txXfrm>
    </dsp:sp>
    <dsp:sp modelId="{F893BBE1-BB7F-45A3-B4C7-EF09DD8F8867}">
      <dsp:nvSpPr>
        <dsp:cNvPr id="0" name=""/>
        <dsp:cNvSpPr/>
      </dsp:nvSpPr>
      <dsp:spPr>
        <a:xfrm>
          <a:off x="5813354" y="1769218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Diabete-nutrizione</a:t>
          </a:r>
        </a:p>
      </dsp:txBody>
      <dsp:txXfrm>
        <a:off x="5813354" y="1769218"/>
        <a:ext cx="2526941" cy="1516164"/>
      </dsp:txXfrm>
    </dsp:sp>
    <dsp:sp modelId="{27A24AB0-327A-453F-BFF3-45A2835AA21F}">
      <dsp:nvSpPr>
        <dsp:cNvPr id="0" name=""/>
        <dsp:cNvSpPr/>
      </dsp:nvSpPr>
      <dsp:spPr>
        <a:xfrm>
          <a:off x="8592989" y="1769218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Approccio del malato in emergenza-urgenza</a:t>
          </a:r>
        </a:p>
      </dsp:txBody>
      <dsp:txXfrm>
        <a:off x="8592989" y="1769218"/>
        <a:ext cx="2526941" cy="1516164"/>
      </dsp:txXfrm>
    </dsp:sp>
    <dsp:sp modelId="{F3D447CF-70CE-4A43-ACBF-DAC636F83B20}">
      <dsp:nvSpPr>
        <dsp:cNvPr id="0" name=""/>
        <dsp:cNvSpPr/>
      </dsp:nvSpPr>
      <dsp:spPr>
        <a:xfrm>
          <a:off x="3033718" y="3538077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Gestione dello stress emotivo</a:t>
          </a:r>
        </a:p>
      </dsp:txBody>
      <dsp:txXfrm>
        <a:off x="3033718" y="3538077"/>
        <a:ext cx="2526941" cy="1516164"/>
      </dsp:txXfrm>
    </dsp:sp>
    <dsp:sp modelId="{87ED6FB0-133F-44DE-BC8C-1BF5A5D82811}">
      <dsp:nvSpPr>
        <dsp:cNvPr id="0" name=""/>
        <dsp:cNvSpPr/>
      </dsp:nvSpPr>
      <dsp:spPr>
        <a:xfrm>
          <a:off x="5813354" y="3538077"/>
          <a:ext cx="2526941" cy="1516164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Ricerca</a:t>
          </a:r>
        </a:p>
      </dsp:txBody>
      <dsp:txXfrm>
        <a:off x="5813354" y="3538077"/>
        <a:ext cx="2526941" cy="15161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3E13C-25ED-4956-BDC8-0CA4AE0DAC91}">
      <dsp:nvSpPr>
        <dsp:cNvPr id="0" name=""/>
        <dsp:cNvSpPr/>
      </dsp:nvSpPr>
      <dsp:spPr>
        <a:xfrm>
          <a:off x="400934" y="2076"/>
          <a:ext cx="2295895" cy="1377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 err="1">
              <a:solidFill>
                <a:schemeClr val="bg1"/>
              </a:solidFill>
            </a:rPr>
            <a:t>Decision</a:t>
          </a:r>
          <a:r>
            <a:rPr lang="it-IT" sz="2000" b="1" kern="1200" dirty="0">
              <a:solidFill>
                <a:schemeClr val="bg1"/>
              </a:solidFill>
            </a:rPr>
            <a:t> making</a:t>
          </a:r>
        </a:p>
      </dsp:txBody>
      <dsp:txXfrm>
        <a:off x="400934" y="2076"/>
        <a:ext cx="2295895" cy="1377537"/>
      </dsp:txXfrm>
    </dsp:sp>
    <dsp:sp modelId="{3AB0E390-9569-4BFD-A9AF-94F1436DD309}">
      <dsp:nvSpPr>
        <dsp:cNvPr id="0" name=""/>
        <dsp:cNvSpPr/>
      </dsp:nvSpPr>
      <dsp:spPr>
        <a:xfrm>
          <a:off x="2926419" y="2076"/>
          <a:ext cx="2295895" cy="1377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b="1" kern="1200" dirty="0">
              <a:solidFill>
                <a:schemeClr val="bg1"/>
              </a:solidFill>
            </a:rPr>
            <a:t>Competenze trasversali, di </a:t>
          </a:r>
          <a:r>
            <a:rPr lang="it-IT" sz="1300" b="1" kern="1200" dirty="0" err="1">
              <a:solidFill>
                <a:schemeClr val="bg1"/>
              </a:solidFill>
            </a:rPr>
            <a:t>capacity</a:t>
          </a:r>
          <a:r>
            <a:rPr lang="it-IT" sz="1300" b="1" kern="1200" dirty="0">
              <a:solidFill>
                <a:schemeClr val="bg1"/>
              </a:solidFill>
            </a:rPr>
            <a:t> building e management, di advocacy, questioni di salute pubblica, diritti umani e pace, ricerca ed internalizzazione</a:t>
          </a:r>
        </a:p>
      </dsp:txBody>
      <dsp:txXfrm>
        <a:off x="2926419" y="2076"/>
        <a:ext cx="2295895" cy="1377537"/>
      </dsp:txXfrm>
    </dsp:sp>
    <dsp:sp modelId="{928B1B3D-06F4-4D86-823B-15CD5A9D0909}">
      <dsp:nvSpPr>
        <dsp:cNvPr id="0" name=""/>
        <dsp:cNvSpPr/>
      </dsp:nvSpPr>
      <dsp:spPr>
        <a:xfrm>
          <a:off x="5451904" y="2076"/>
          <a:ext cx="2295895" cy="1377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300" b="1" kern="1200" dirty="0">
              <a:solidFill>
                <a:schemeClr val="bg1"/>
              </a:solidFill>
            </a:rPr>
            <a:t>Relazione medico paziente/caregiver con malattia a prognosi severa per discussione obiettivi di cura, prognosi, opzioni di terapia attiva ed astensione alle terapie</a:t>
          </a:r>
        </a:p>
      </dsp:txBody>
      <dsp:txXfrm>
        <a:off x="5451904" y="2076"/>
        <a:ext cx="2295895" cy="1377537"/>
      </dsp:txXfrm>
    </dsp:sp>
    <dsp:sp modelId="{2D323AE8-0E1E-459D-BCFE-1515E0DC21A5}">
      <dsp:nvSpPr>
        <dsp:cNvPr id="0" name=""/>
        <dsp:cNvSpPr/>
      </dsp:nvSpPr>
      <dsp:spPr>
        <a:xfrm>
          <a:off x="7977389" y="2076"/>
          <a:ext cx="2295895" cy="1377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>
              <a:solidFill>
                <a:schemeClr val="bg1"/>
              </a:solidFill>
            </a:rPr>
            <a:t>Competenze</a:t>
          </a:r>
          <a:r>
            <a:rPr lang="it-IT" sz="2000" b="1" kern="1200" baseline="0">
              <a:solidFill>
                <a:schemeClr val="bg1"/>
              </a:solidFill>
            </a:rPr>
            <a:t> manuali</a:t>
          </a:r>
          <a:endParaRPr lang="it-IT" sz="2000" b="1" kern="1200" dirty="0">
            <a:solidFill>
              <a:schemeClr val="bg1"/>
            </a:solidFill>
          </a:endParaRPr>
        </a:p>
      </dsp:txBody>
      <dsp:txXfrm>
        <a:off x="7977389" y="2076"/>
        <a:ext cx="2295895" cy="1377537"/>
      </dsp:txXfrm>
    </dsp:sp>
    <dsp:sp modelId="{1E42EAD6-F777-4B37-AC37-0D8D2B890E2D}">
      <dsp:nvSpPr>
        <dsp:cNvPr id="0" name=""/>
        <dsp:cNvSpPr/>
      </dsp:nvSpPr>
      <dsp:spPr>
        <a:xfrm>
          <a:off x="400934" y="1609203"/>
          <a:ext cx="2295895" cy="1377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>
              <a:solidFill>
                <a:schemeClr val="bg1"/>
              </a:solidFill>
            </a:rPr>
            <a:t>Maggiori competenze cliniche, maggiori capacità di </a:t>
          </a:r>
          <a:r>
            <a:rPr lang="it-IT" sz="1800" b="1" kern="1200" dirty="0" err="1">
              <a:solidFill>
                <a:schemeClr val="bg1"/>
              </a:solidFill>
            </a:rPr>
            <a:t>problem</a:t>
          </a:r>
          <a:r>
            <a:rPr lang="it-IT" sz="1800" b="1" kern="1200" dirty="0">
              <a:solidFill>
                <a:schemeClr val="bg1"/>
              </a:solidFill>
            </a:rPr>
            <a:t> solving</a:t>
          </a:r>
        </a:p>
      </dsp:txBody>
      <dsp:txXfrm>
        <a:off x="400934" y="1609203"/>
        <a:ext cx="2295895" cy="1377537"/>
      </dsp:txXfrm>
    </dsp:sp>
    <dsp:sp modelId="{4122A1F2-4D76-45D3-A095-087D915D81F7}">
      <dsp:nvSpPr>
        <dsp:cNvPr id="0" name=""/>
        <dsp:cNvSpPr/>
      </dsp:nvSpPr>
      <dsp:spPr>
        <a:xfrm>
          <a:off x="2926419" y="1609203"/>
          <a:ext cx="2295895" cy="137753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Clinical skills</a:t>
          </a:r>
        </a:p>
      </dsp:txBody>
      <dsp:txXfrm>
        <a:off x="2926419" y="1609203"/>
        <a:ext cx="2295895" cy="1377537"/>
      </dsp:txXfrm>
    </dsp:sp>
    <dsp:sp modelId="{8B274923-5BDF-4191-BB08-C5A46D978D1C}">
      <dsp:nvSpPr>
        <dsp:cNvPr id="0" name=""/>
        <dsp:cNvSpPr/>
      </dsp:nvSpPr>
      <dsp:spPr>
        <a:xfrm>
          <a:off x="5451904" y="1609203"/>
          <a:ext cx="2295895" cy="137753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Comunicazione e tema del fine vita</a:t>
          </a:r>
        </a:p>
      </dsp:txBody>
      <dsp:txXfrm>
        <a:off x="5451904" y="1609203"/>
        <a:ext cx="2295895" cy="1377537"/>
      </dsp:txXfrm>
    </dsp:sp>
    <dsp:sp modelId="{A952F16E-96E2-4CEE-8CD1-845AF842BA8E}">
      <dsp:nvSpPr>
        <dsp:cNvPr id="0" name=""/>
        <dsp:cNvSpPr/>
      </dsp:nvSpPr>
      <dsp:spPr>
        <a:xfrm>
          <a:off x="7977389" y="1609203"/>
          <a:ext cx="2295895" cy="137753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Collaborazione con i professionisti sanitari</a:t>
          </a:r>
        </a:p>
      </dsp:txBody>
      <dsp:txXfrm>
        <a:off x="7977389" y="1609203"/>
        <a:ext cx="2295895" cy="1377537"/>
      </dsp:txXfrm>
    </dsp:sp>
    <dsp:sp modelId="{F0A53391-0AAA-4518-AF14-F7174E6DBC3E}">
      <dsp:nvSpPr>
        <dsp:cNvPr id="0" name=""/>
        <dsp:cNvSpPr/>
      </dsp:nvSpPr>
      <dsp:spPr>
        <a:xfrm>
          <a:off x="2926419" y="3216330"/>
          <a:ext cx="2295895" cy="137753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Soft skills come rapporto medico-paziente, lavoro in team</a:t>
          </a:r>
        </a:p>
      </dsp:txBody>
      <dsp:txXfrm>
        <a:off x="2926419" y="3216330"/>
        <a:ext cx="2295895" cy="1377537"/>
      </dsp:txXfrm>
    </dsp:sp>
    <dsp:sp modelId="{B210D82F-9FD3-455A-9759-69BB4CC52FDB}">
      <dsp:nvSpPr>
        <dsp:cNvPr id="0" name=""/>
        <dsp:cNvSpPr/>
      </dsp:nvSpPr>
      <dsp:spPr>
        <a:xfrm>
          <a:off x="5451904" y="3216330"/>
          <a:ext cx="2295895" cy="1377537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b="1" kern="1200" dirty="0">
              <a:solidFill>
                <a:schemeClr val="bg1"/>
              </a:solidFill>
            </a:rPr>
            <a:t>Deontologia</a:t>
          </a:r>
          <a:r>
            <a:rPr lang="it-IT" sz="2000" b="1" kern="1200" baseline="0" dirty="0">
              <a:solidFill>
                <a:schemeClr val="bg1"/>
              </a:solidFill>
            </a:rPr>
            <a:t> etica</a:t>
          </a:r>
          <a:endParaRPr lang="it-IT" sz="2000" b="1" kern="1200" dirty="0">
            <a:solidFill>
              <a:schemeClr val="bg1"/>
            </a:solidFill>
          </a:endParaRPr>
        </a:p>
      </dsp:txBody>
      <dsp:txXfrm>
        <a:off x="5451904" y="3216330"/>
        <a:ext cx="2295895" cy="13775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9233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0235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48489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6808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77736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5076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86080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729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49615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1541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4116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461665"/>
          </a:xfrm>
        </p:spPr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4275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461665"/>
          </a:xfrm>
        </p:spPr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30094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13/03/2025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83310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175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461665"/>
          </a:xfrm>
        </p:spPr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28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461665"/>
          </a:xfrm>
        </p:spPr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08760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4463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2769989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436211"/>
            <a:ext cx="5386917" cy="7386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18158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436211"/>
            <a:ext cx="5389033" cy="7386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18158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13/03/2025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340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890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550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13565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9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8.xml"/><Relationship Id="rId2" Type="http://schemas.openxmlformats.org/officeDocument/2006/relationships/slideLayout" Target="../slideLayouts/slideLayout8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85406" y="297688"/>
            <a:ext cx="5621189" cy="927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4807" y="3170110"/>
            <a:ext cx="11742386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1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5945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708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28600">
        <a:defRPr>
          <a:latin typeface="+mn-lt"/>
          <a:ea typeface="+mn-ea"/>
          <a:cs typeface="+mn-cs"/>
        </a:defRPr>
      </a:lvl2pPr>
      <a:lvl3pPr marL="457200">
        <a:defRPr>
          <a:latin typeface="+mn-lt"/>
          <a:ea typeface="+mn-ea"/>
          <a:cs typeface="+mn-cs"/>
        </a:defRPr>
      </a:lvl3pPr>
      <a:lvl4pPr marL="685800">
        <a:defRPr>
          <a:latin typeface="+mn-lt"/>
          <a:ea typeface="+mn-ea"/>
          <a:cs typeface="+mn-cs"/>
        </a:defRPr>
      </a:lvl4pPr>
      <a:lvl5pPr marL="914400">
        <a:defRPr>
          <a:latin typeface="+mn-lt"/>
          <a:ea typeface="+mn-ea"/>
          <a:cs typeface="+mn-cs"/>
        </a:defRPr>
      </a:lvl5pPr>
      <a:lvl6pPr marL="1143000">
        <a:defRPr>
          <a:latin typeface="+mn-lt"/>
          <a:ea typeface="+mn-ea"/>
          <a:cs typeface="+mn-cs"/>
        </a:defRPr>
      </a:lvl6pPr>
      <a:lvl7pPr marL="1371600">
        <a:defRPr>
          <a:latin typeface="+mn-lt"/>
          <a:ea typeface="+mn-ea"/>
          <a:cs typeface="+mn-cs"/>
        </a:defRPr>
      </a:lvl7pPr>
      <a:lvl8pPr marL="1600200">
        <a:defRPr>
          <a:latin typeface="+mn-lt"/>
          <a:ea typeface="+mn-ea"/>
          <a:cs typeface="+mn-cs"/>
        </a:defRPr>
      </a:lvl8pPr>
      <a:lvl9pPr marL="18288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28600">
        <a:defRPr>
          <a:latin typeface="+mn-lt"/>
          <a:ea typeface="+mn-ea"/>
          <a:cs typeface="+mn-cs"/>
        </a:defRPr>
      </a:lvl2pPr>
      <a:lvl3pPr marL="457200">
        <a:defRPr>
          <a:latin typeface="+mn-lt"/>
          <a:ea typeface="+mn-ea"/>
          <a:cs typeface="+mn-cs"/>
        </a:defRPr>
      </a:lvl3pPr>
      <a:lvl4pPr marL="685800">
        <a:defRPr>
          <a:latin typeface="+mn-lt"/>
          <a:ea typeface="+mn-ea"/>
          <a:cs typeface="+mn-cs"/>
        </a:defRPr>
      </a:lvl4pPr>
      <a:lvl5pPr marL="914400">
        <a:defRPr>
          <a:latin typeface="+mn-lt"/>
          <a:ea typeface="+mn-ea"/>
          <a:cs typeface="+mn-cs"/>
        </a:defRPr>
      </a:lvl5pPr>
      <a:lvl6pPr marL="1143000">
        <a:defRPr>
          <a:latin typeface="+mn-lt"/>
          <a:ea typeface="+mn-ea"/>
          <a:cs typeface="+mn-cs"/>
        </a:defRPr>
      </a:lvl6pPr>
      <a:lvl7pPr marL="1371600">
        <a:defRPr>
          <a:latin typeface="+mn-lt"/>
          <a:ea typeface="+mn-ea"/>
          <a:cs typeface="+mn-cs"/>
        </a:defRPr>
      </a:lvl7pPr>
      <a:lvl8pPr marL="1600200">
        <a:defRPr>
          <a:latin typeface="+mn-lt"/>
          <a:ea typeface="+mn-ea"/>
          <a:cs typeface="+mn-cs"/>
        </a:defRPr>
      </a:lvl8pPr>
      <a:lvl9pPr marL="18288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6"/>
          <p:cNvSpPr/>
          <p:nvPr/>
        </p:nvSpPr>
        <p:spPr>
          <a:xfrm>
            <a:off x="0" y="6400800"/>
            <a:ext cx="12191040" cy="4561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Rectangle 8"/>
          <p:cNvSpPr/>
          <p:nvPr/>
        </p:nvSpPr>
        <p:spPr>
          <a:xfrm>
            <a:off x="0" y="6334200"/>
            <a:ext cx="12191040" cy="65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Straight Connector 9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350">
            <a:solidFill>
              <a:srgbClr val="808080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  <p:extLst>
      <p:ext uri="{BB962C8B-B14F-4D97-AF65-F5344CB8AC3E}">
        <p14:creationId xmlns:p14="http://schemas.microsoft.com/office/powerpoint/2010/main" val="2534365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9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0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9.xml"/><Relationship Id="rId4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3.xml"/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5.xml"/><Relationship Id="rId4" Type="http://schemas.openxmlformats.org/officeDocument/2006/relationships/chart" Target="../charts/chart3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7.xml"/><Relationship Id="rId2" Type="http://schemas.openxmlformats.org/officeDocument/2006/relationships/chart" Target="../charts/chart36.xml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2.xml"/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4.xml"/><Relationship Id="rId2" Type="http://schemas.openxmlformats.org/officeDocument/2006/relationships/chart" Target="../charts/chart43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6.xml"/><Relationship Id="rId2" Type="http://schemas.openxmlformats.org/officeDocument/2006/relationships/chart" Target="../charts/chart4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8.xml"/><Relationship Id="rId2" Type="http://schemas.openxmlformats.org/officeDocument/2006/relationships/chart" Target="../charts/chart4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0.xml"/><Relationship Id="rId2" Type="http://schemas.openxmlformats.org/officeDocument/2006/relationships/chart" Target="../charts/chart49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2.xml"/><Relationship Id="rId2" Type="http://schemas.openxmlformats.org/officeDocument/2006/relationships/chart" Target="../charts/chart5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jp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4.xml"/><Relationship Id="rId2" Type="http://schemas.openxmlformats.org/officeDocument/2006/relationships/chart" Target="../charts/chart53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47119" y="1713601"/>
            <a:ext cx="11798701" cy="5071428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defTabSz="457200"/>
              <a:endParaRPr sz="90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228392" y="1863373"/>
            <a:ext cx="8015633" cy="4592604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defTabSz="457200"/>
            <a:endParaRPr sz="20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1313" marR="1655445" algn="ctr" defTabSz="457200">
              <a:spcBef>
                <a:spcPts val="3"/>
              </a:spcBef>
            </a:pP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Corso</a:t>
            </a:r>
            <a:r>
              <a:rPr sz="3000" b="1" spc="-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di</a:t>
            </a: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 Laurea</a:t>
            </a:r>
            <a:r>
              <a:rPr sz="3000" b="1" spc="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Magistrale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 a</a:t>
            </a:r>
            <a:r>
              <a:rPr sz="3000" b="1" spc="-5" dirty="0">
                <a:solidFill>
                  <a:srgbClr val="FFFFFF"/>
                </a:solidFill>
                <a:latin typeface="Calibri"/>
                <a:cs typeface="Calibri"/>
              </a:rPr>
              <a:t> ciclo</a:t>
            </a:r>
            <a:r>
              <a:rPr sz="3000" b="1" spc="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unico </a:t>
            </a:r>
            <a:r>
              <a:rPr sz="3000" b="1" spc="-5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 Medicina </a:t>
            </a:r>
            <a:r>
              <a:rPr sz="3000" b="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000" b="1" spc="-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000" b="1" dirty="0" err="1">
                <a:solidFill>
                  <a:srgbClr val="FFFFFF"/>
                </a:solidFill>
                <a:latin typeface="Calibri"/>
                <a:cs typeface="Calibri"/>
              </a:rPr>
              <a:t>Chirurgia</a:t>
            </a:r>
            <a:endParaRPr lang="it-IT" sz="2200" dirty="0">
              <a:solidFill>
                <a:prstClr val="black"/>
              </a:solidFill>
              <a:latin typeface="Calibri"/>
              <a:cs typeface="Calibri"/>
            </a:endParaRPr>
          </a:p>
          <a:p>
            <a:pPr defTabSz="457200">
              <a:spcBef>
                <a:spcPts val="10"/>
              </a:spcBef>
            </a:pPr>
            <a:endParaRPr sz="2200" dirty="0">
              <a:solidFill>
                <a:prstClr val="black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sz="2000" dirty="0" err="1">
                <a:solidFill>
                  <a:srgbClr val="FFFFFF"/>
                </a:solidFill>
                <a:latin typeface="Calibri"/>
                <a:cs typeface="Calibri"/>
              </a:rPr>
              <a:t>Presidente</a:t>
            </a:r>
            <a:r>
              <a:rPr lang="it-IT" sz="2000" dirty="0">
                <a:solidFill>
                  <a:srgbClr val="FFFFFF"/>
                </a:solidFill>
                <a:latin typeface="Calibri"/>
                <a:cs typeface="Calibri"/>
              </a:rPr>
              <a:t>:</a:t>
            </a:r>
            <a:r>
              <a:rPr sz="200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FFFFFF"/>
                </a:solidFill>
                <a:latin typeface="Calibri"/>
                <a:cs typeface="Calibri"/>
              </a:rPr>
              <a:t>Prof.</a:t>
            </a:r>
            <a:r>
              <a:rPr sz="20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lang="it-IT" sz="2000" spc="-3" dirty="0">
                <a:solidFill>
                  <a:srgbClr val="FFFFFF"/>
                </a:solidFill>
                <a:latin typeface="Calibri"/>
                <a:cs typeface="Calibri"/>
              </a:rPr>
              <a:t>Paolo Ventura</a:t>
            </a: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FFFFFF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endParaRPr lang="it-IT" sz="3200" b="1" dirty="0">
              <a:solidFill>
                <a:srgbClr val="FFFFFF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FFFFFF"/>
                </a:solidFill>
                <a:latin typeface="Calibri"/>
                <a:cs typeface="Calibri"/>
              </a:rPr>
              <a:t>14 Marzo 2025</a:t>
            </a:r>
            <a:endParaRPr sz="32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4099401" y="1006051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pic>
        <p:nvPicPr>
          <p:cNvPr id="9" name="Picture 8" descr="Risultato immagini per centro servizi facoltà di medicina e chirurgia modena mo">
            <a:extLst>
              <a:ext uri="{FF2B5EF4-FFF2-40B4-BE49-F238E27FC236}">
                <a16:creationId xmlns:a16="http://schemas.microsoft.com/office/drawing/2014/main" id="{62232EA7-762D-6413-6246-AEBB12B51F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30" y="1955445"/>
            <a:ext cx="2749162" cy="179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4">
            <a:extLst>
              <a:ext uri="{FF2B5EF4-FFF2-40B4-BE49-F238E27FC236}">
                <a16:creationId xmlns:a16="http://schemas.microsoft.com/office/drawing/2014/main" id="{8855EC2D-E0CD-DA7C-C9FA-77311D4CE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7879" y="227744"/>
            <a:ext cx="1292225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4330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649" y="1914948"/>
            <a:ext cx="11798701" cy="4943052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    </a:t>
              </a:r>
            </a:p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Agenda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rgbClr val="C00000"/>
                  </a:solidFill>
                  <a:latin typeface="Calibri"/>
                </a:rPr>
                <a:t>Presentazione dell’Incontro e Saluti (Prof. Paolo Ventura)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C00000"/>
                  </a:solidFill>
                  <a:latin typeface="Calibri"/>
                  <a:cs typeface="Calibri"/>
                </a:rPr>
                <a:t>La complessità della gestione di un CdL in Medicina e Chirurgia:</a:t>
              </a:r>
            </a:p>
            <a:p>
              <a:pPr defTabSz="457200"/>
              <a:r>
                <a:rPr lang="it-IT" sz="2000" spc="-5" dirty="0">
                  <a:solidFill>
                    <a:srgbClr val="C00000"/>
                  </a:solidFill>
                  <a:latin typeface="Calibri"/>
                  <a:cs typeface="Calibri"/>
                </a:rPr>
                <a:t>       Eventi e provvedimenti che hanno caratterizzato il mandato </a:t>
              </a:r>
              <a:r>
                <a:rPr lang="it-IT" sz="2000" spc="-5" dirty="0">
                  <a:solidFill>
                    <a:srgbClr val="C00000"/>
                  </a:solidFill>
                  <a:cs typeface="Calibri"/>
                </a:rPr>
                <a:t>precedente (2016-2022) (</a:t>
              </a:r>
              <a:r>
                <a:rPr lang="it-IT" sz="2000" spc="-5" dirty="0">
                  <a:solidFill>
                    <a:srgbClr val="C00000"/>
                  </a:solidFill>
                  <a:latin typeface="Calibri"/>
                  <a:cs typeface="Calibri"/>
                </a:rPr>
                <a:t>Prof.ssa Fausta Lui)</a:t>
              </a:r>
            </a:p>
            <a:p>
              <a:pPr defTabSz="457200"/>
              <a:endParaRPr lang="it-IT" sz="2000" spc="-5" dirty="0">
                <a:solidFill>
                  <a:srgbClr val="C00000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C00000"/>
                  </a:solidFill>
                  <a:latin typeface="Calibri"/>
                  <a:cs typeface="Calibri"/>
                </a:rPr>
                <a:t>La Valutazione della Qualità del CdL in Medicina e Chirurgia (Dr.ssa Alina Maselli)</a:t>
              </a:r>
            </a:p>
            <a:p>
              <a:pPr marL="342900" indent="-342900" defTabSz="457200">
                <a:buFontTx/>
                <a:buChar char="-"/>
              </a:pPr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L’opinione delle Parti Interessate (Prof. Paolo Ventura)</a:t>
              </a:r>
            </a:p>
            <a:p>
              <a:pPr defTabSz="457200"/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Discussione</a:t>
              </a:r>
            </a:p>
            <a:p>
              <a:pPr marL="342900" indent="-342900" defTabSz="457200">
                <a:buFontTx/>
                <a:buChar char="-"/>
              </a:pPr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Conclusioni</a:t>
              </a:r>
              <a:endParaRPr lang="it-IT" sz="2000" dirty="0">
                <a:latin typeface="Calibri"/>
                <a:cs typeface="Calibri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4D4E6A0A-B0BC-0EF4-8223-325432DD9D31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R="1313815" algn="ctr" defTabSz="457200">
              <a:spcBef>
                <a:spcPts val="3"/>
              </a:spcBef>
            </a:pP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Corso</a:t>
            </a:r>
            <a:r>
              <a:rPr lang="it-IT" sz="2000" b="1" spc="-8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di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Laurea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Magistrale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 a</a:t>
            </a:r>
            <a:r>
              <a:rPr lang="it-IT" sz="2000" b="1" spc="-5" dirty="0">
                <a:solidFill>
                  <a:srgbClr val="C00000"/>
                </a:solidFill>
                <a:cs typeface="Calibri"/>
              </a:rPr>
              <a:t> ciclo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unico </a:t>
            </a:r>
            <a:r>
              <a:rPr lang="it-IT" sz="2000" b="1" spc="-535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in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Medicina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e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Chirurgia</a:t>
            </a:r>
            <a:endParaRPr lang="it-IT" sz="1600" dirty="0">
              <a:solidFill>
                <a:srgbClr val="C00000"/>
              </a:solidFill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14 marzo 2025</a:t>
            </a:r>
            <a:endParaRPr sz="32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73844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6AD57BE-50E5-0F15-2A04-337CE2BCA928}"/>
              </a:ext>
            </a:extLst>
          </p:cNvPr>
          <p:cNvSpPr txBox="1"/>
          <p:nvPr/>
        </p:nvSpPr>
        <p:spPr>
          <a:xfrm>
            <a:off x="727788" y="2936424"/>
            <a:ext cx="10814179" cy="2000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it-IT" sz="3200" b="1" spc="-5" dirty="0">
                <a:solidFill>
                  <a:srgbClr val="C00000"/>
                </a:solidFill>
                <a:latin typeface="Calibri"/>
                <a:cs typeface="Calibri"/>
              </a:rPr>
              <a:t>L’Opinione delle Parti Interessate (2025)</a:t>
            </a:r>
          </a:p>
          <a:p>
            <a:pPr algn="ctr" defTabSz="457200"/>
            <a:endParaRPr lang="it-IT" sz="3200" b="1" spc="-5" dirty="0">
              <a:solidFill>
                <a:srgbClr val="C00000"/>
              </a:solidFill>
              <a:latin typeface="Calibri"/>
              <a:cs typeface="Calibri"/>
            </a:endParaRPr>
          </a:p>
          <a:p>
            <a:pPr algn="ctr" defTabSz="457200"/>
            <a:r>
              <a:rPr lang="it-IT" sz="3200" b="1" spc="-5" dirty="0">
                <a:solidFill>
                  <a:srgbClr val="C00000"/>
                </a:solidFill>
                <a:latin typeface="Calibri"/>
                <a:cs typeface="Calibri"/>
              </a:rPr>
              <a:t>(</a:t>
            </a:r>
            <a:r>
              <a:rPr lang="it-IT" sz="2800" b="1" spc="-5" dirty="0">
                <a:solidFill>
                  <a:srgbClr val="C00000"/>
                </a:solidFill>
                <a:latin typeface="Calibri"/>
                <a:cs typeface="Calibri"/>
              </a:rPr>
              <a:t>feed-back del Questionario proposto alle P.I. da parte del CdL)</a:t>
            </a:r>
          </a:p>
          <a:p>
            <a:pPr algn="ctr" defTabSz="457200"/>
            <a:r>
              <a:rPr lang="it-IT" sz="2800" b="1" spc="-5" dirty="0">
                <a:solidFill>
                  <a:srgbClr val="C00000"/>
                </a:solidFill>
                <a:latin typeface="Calibri"/>
                <a:cs typeface="Calibri"/>
              </a:rPr>
              <a:t>(N=37)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1A3770-139C-34AA-DC3C-EFD1EB0B178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0889816" y="296713"/>
            <a:ext cx="915840" cy="96156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2A35C4-9F56-FB03-F901-D8C773F18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FCA765-3902-4E83-2AE9-BD167944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476672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it-IT" sz="3100" b="1" dirty="0"/>
              <a:t> Ha già partecipato ad una precedente consultazione?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1B55480-73B9-C646-9A1E-7FFC28BC61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507453"/>
              </p:ext>
            </p:extLst>
          </p:nvPr>
        </p:nvGraphicFramePr>
        <p:xfrm>
          <a:off x="2135560" y="1844825"/>
          <a:ext cx="8003232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4DD8DFE5-73DB-4A04-8771-76239EEA6E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42597"/>
              </p:ext>
            </p:extLst>
          </p:nvPr>
        </p:nvGraphicFramePr>
        <p:xfrm>
          <a:off x="1557338" y="1157288"/>
          <a:ext cx="8229600" cy="4968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CEEB5344-3416-4C43-99D3-3240E427D6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2700419"/>
              </p:ext>
            </p:extLst>
          </p:nvPr>
        </p:nvGraphicFramePr>
        <p:xfrm>
          <a:off x="3810000" y="20574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2CA6054C-29D3-4D5C-9EA3-4F5099165C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0595744"/>
              </p:ext>
            </p:extLst>
          </p:nvPr>
        </p:nvGraphicFramePr>
        <p:xfrm>
          <a:off x="2405061" y="2209799"/>
          <a:ext cx="6938963" cy="3805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46450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42A083-0877-AF8E-7C18-47F5AD16C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AA8F78-F5D9-2B7D-4CFD-5CB04EC80E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764" y="75745"/>
            <a:ext cx="10898909" cy="2016223"/>
          </a:xfrm>
        </p:spPr>
        <p:txBody>
          <a:bodyPr>
            <a:normAutofit/>
          </a:bodyPr>
          <a:lstStyle/>
          <a:p>
            <a:pPr lvl="0" algn="ctr"/>
            <a:r>
              <a:rPr lang="it-IT" sz="2800" b="1" dirty="0"/>
              <a:t> Qual è la sua conoscenza delle competenze degli studenti e dei neolaureati del Corso di Laurea in Medicina e Chirurgia?</a:t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B17492CB-B4DE-5202-1CB0-7B213DCD2C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6102485"/>
              </p:ext>
            </p:extLst>
          </p:nvPr>
        </p:nvGraphicFramePr>
        <p:xfrm>
          <a:off x="2815870" y="1949833"/>
          <a:ext cx="626469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DA79BFDD-71BF-4164-AEE0-9553A7AF65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039188"/>
              </p:ext>
            </p:extLst>
          </p:nvPr>
        </p:nvGraphicFramePr>
        <p:xfrm>
          <a:off x="2860646" y="1800225"/>
          <a:ext cx="6811992" cy="4483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841FB7AE-465C-4E1D-9A16-3570880540E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5707030"/>
              </p:ext>
            </p:extLst>
          </p:nvPr>
        </p:nvGraphicFramePr>
        <p:xfrm>
          <a:off x="2815870" y="2057399"/>
          <a:ext cx="6515484" cy="4146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268507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0DCDF9-AA7A-CB5E-DAEE-6472C9A41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89986522-DD18-253E-51FD-8CCB23CAED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681646"/>
              </p:ext>
            </p:extLst>
          </p:nvPr>
        </p:nvGraphicFramePr>
        <p:xfrm>
          <a:off x="1950368" y="1880527"/>
          <a:ext cx="8291264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88AB9DC1-5E57-16E1-C017-10324080C4F4}"/>
              </a:ext>
            </a:extLst>
          </p:cNvPr>
          <p:cNvSpPr txBox="1">
            <a:spLocks/>
          </p:cNvSpPr>
          <p:nvPr/>
        </p:nvSpPr>
        <p:spPr>
          <a:xfrm>
            <a:off x="1226552" y="159721"/>
            <a:ext cx="10898909" cy="2016223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b="0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ctr"/>
            <a:r>
              <a:rPr lang="it-IT" sz="2800" b="1" dirty="0"/>
              <a:t> Qual è la sua conoscenza delle competenze degli studenti e dei neolaureati del Corso di Laurea in Medicina e Chirurgia?</a:t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99EFB67D-242F-420E-9538-9EB4E114E0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9371506"/>
              </p:ext>
            </p:extLst>
          </p:nvPr>
        </p:nvGraphicFramePr>
        <p:xfrm>
          <a:off x="2429136" y="1783447"/>
          <a:ext cx="6387693" cy="4614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582300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62D70-A83D-423F-1545-484B90D18A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1906C7-524B-ADF9-6C27-E517F33D5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404664"/>
            <a:ext cx="11346024" cy="1431032"/>
          </a:xfrm>
        </p:spPr>
        <p:txBody>
          <a:bodyPr>
            <a:normAutofit/>
          </a:bodyPr>
          <a:lstStyle/>
          <a:p>
            <a:pPr lvl="0" algn="ctr"/>
            <a:r>
              <a:rPr lang="it-IT" sz="2800" b="1" dirty="0"/>
              <a:t> Con quanti studenti e neolaureati del Corso è venuto in contatto negli ultimi 3 anni?</a:t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42C4EF75-A0C7-3945-9936-535F51A9AC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697009"/>
              </p:ext>
            </p:extLst>
          </p:nvPr>
        </p:nvGraphicFramePr>
        <p:xfrm>
          <a:off x="1981200" y="174016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6EAEC3AD-020F-44EB-8192-C79B570BBC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4192044"/>
              </p:ext>
            </p:extLst>
          </p:nvPr>
        </p:nvGraphicFramePr>
        <p:xfrm>
          <a:off x="2386013" y="1927373"/>
          <a:ext cx="7015161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19CA1529-59FC-420B-8CE6-79FFD2FA62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26923"/>
              </p:ext>
            </p:extLst>
          </p:nvPr>
        </p:nvGraphicFramePr>
        <p:xfrm>
          <a:off x="2790826" y="1835697"/>
          <a:ext cx="6453187" cy="4430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31177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F5F786-9632-750F-0403-AD9E7F4A9E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A45E710-5025-F7C8-0C8A-DEB1C8B343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3411779"/>
              </p:ext>
            </p:extLst>
          </p:nvPr>
        </p:nvGraphicFramePr>
        <p:xfrm>
          <a:off x="2236507" y="1879501"/>
          <a:ext cx="7859215" cy="4978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olo 1">
            <a:extLst>
              <a:ext uri="{FF2B5EF4-FFF2-40B4-BE49-F238E27FC236}">
                <a16:creationId xmlns:a16="http://schemas.microsoft.com/office/drawing/2014/main" id="{3C05BFD6-2E5F-3F4F-963E-62EB28E88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515" y="404664"/>
            <a:ext cx="11346024" cy="1431032"/>
          </a:xfrm>
        </p:spPr>
        <p:txBody>
          <a:bodyPr>
            <a:normAutofit fontScale="90000"/>
          </a:bodyPr>
          <a:lstStyle/>
          <a:p>
            <a:pPr lvl="0" algn="ctr"/>
            <a:r>
              <a:rPr lang="it-IT" sz="2800" b="1" dirty="0"/>
              <a:t>2) Con quanti studenti e neolaureati del Corso è venuto in contatto negli ultimi 3 anni?</a:t>
            </a:r>
            <a:br>
              <a:rPr lang="it-IT" sz="2800" b="1" dirty="0"/>
            </a:b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66BE1AE9-FD28-48FE-B410-4E1B2C101A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3414944"/>
              </p:ext>
            </p:extLst>
          </p:nvPr>
        </p:nvGraphicFramePr>
        <p:xfrm>
          <a:off x="2525487" y="2057399"/>
          <a:ext cx="6894284" cy="4285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844047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3080AF-2E36-59D9-2A6A-46AE6532FB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3F0277-85CF-F857-DDC0-E3EE641F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90" y="404664"/>
            <a:ext cx="10758196" cy="1728192"/>
          </a:xfrm>
        </p:spPr>
        <p:txBody>
          <a:bodyPr>
            <a:normAutofit/>
          </a:bodyPr>
          <a:lstStyle/>
          <a:p>
            <a:pPr lvl="0" algn="ctr"/>
            <a:r>
              <a:rPr lang="it-IT" sz="3100" b="1" dirty="0"/>
              <a:t>Ritiene che il Corso di Studi abbia attualmente un’offerta formativa adeguata per coloro che desiderano accedere alla professione?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91AB8E8-FCC4-67AC-AB4E-8A489EC643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8292019"/>
              </p:ext>
            </p:extLst>
          </p:nvPr>
        </p:nvGraphicFramePr>
        <p:xfrm>
          <a:off x="2207568" y="2276873"/>
          <a:ext cx="8003232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4F68E78A-79C2-478E-95C0-913592AC4C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7298699"/>
              </p:ext>
            </p:extLst>
          </p:nvPr>
        </p:nvGraphicFramePr>
        <p:xfrm>
          <a:off x="2854550" y="2132856"/>
          <a:ext cx="6205560" cy="3756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42060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C6C2C-F19F-BAD0-9CE1-FAEC89A52E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A7BF71-CA39-6C95-7FB5-9BE40F350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086" y="476672"/>
            <a:ext cx="10730204" cy="1143000"/>
          </a:xfrm>
        </p:spPr>
        <p:txBody>
          <a:bodyPr>
            <a:noAutofit/>
          </a:bodyPr>
          <a:lstStyle/>
          <a:p>
            <a:pPr lvl="0" algn="ctr"/>
            <a:r>
              <a:rPr lang="it-IT" sz="2800" b="1" dirty="0"/>
              <a:t> Nella vostra Azienda fate affiancamento al neo assunto con le figure professionali di riferimento?</a:t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B54AE485-37E7-16B9-18F8-D3FFEBE8BF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5245283"/>
              </p:ext>
            </p:extLst>
          </p:nvPr>
        </p:nvGraphicFramePr>
        <p:xfrm>
          <a:off x="2004021" y="2389462"/>
          <a:ext cx="8064896" cy="4309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45962D53-3275-4F64-9F4F-9C0D7ED0B7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732376"/>
              </p:ext>
            </p:extLst>
          </p:nvPr>
        </p:nvGraphicFramePr>
        <p:xfrm>
          <a:off x="2265958" y="2117999"/>
          <a:ext cx="6543675" cy="3997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832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CB0EAF-6A8A-577F-0DA8-ED8F255EC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2ED4C8-C0CA-8A6B-1926-41D658F1A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3" y="404664"/>
            <a:ext cx="9578415" cy="1143000"/>
          </a:xfrm>
        </p:spPr>
        <p:txBody>
          <a:bodyPr>
            <a:noAutofit/>
          </a:bodyPr>
          <a:lstStyle/>
          <a:p>
            <a:pPr lvl="0" algn="ctr"/>
            <a:r>
              <a:rPr lang="it-IT" sz="2800" b="1" dirty="0"/>
              <a:t>Ritiene che il Corso di Studi attualmente risponda ai Suoi bisogni, in qualità di Parte Interessata?</a:t>
            </a:r>
            <a:br>
              <a:rPr lang="it-IT" sz="2800" dirty="0"/>
            </a:br>
            <a:endParaRPr lang="it-IT" sz="28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CDE424A8-FD7A-B767-91C3-9AEC00F459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668350"/>
              </p:ext>
            </p:extLst>
          </p:nvPr>
        </p:nvGraphicFramePr>
        <p:xfrm>
          <a:off x="2135561" y="1844825"/>
          <a:ext cx="7992119" cy="4320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24DBACB2-2F36-47F2-BDF1-712C4D4DD5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0153293"/>
              </p:ext>
            </p:extLst>
          </p:nvPr>
        </p:nvGraphicFramePr>
        <p:xfrm>
          <a:off x="2543174" y="1844825"/>
          <a:ext cx="7186613" cy="43206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3192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649" y="1914948"/>
            <a:ext cx="11798449" cy="4942749"/>
            <a:chOff x="324609" y="3480809"/>
            <a:chExt cx="17634208" cy="10142233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24609" y="3499104"/>
              <a:ext cx="17594962" cy="10058399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    </a:t>
              </a:r>
            </a:p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Agenda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Saluti e Presentazioni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Gestione del Corso di laurea in Medicina nel 2024: problemi emergenti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L’opinione delle Parti Interessate</a:t>
              </a:r>
            </a:p>
            <a:p>
              <a:pPr defTabSz="457200"/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Discussione</a:t>
              </a:r>
            </a:p>
            <a:p>
              <a:pPr marL="342900" indent="-342900" defTabSz="457200">
                <a:buFontTx/>
                <a:buChar char="-"/>
              </a:pPr>
              <a:endParaRPr lang="it-IT" sz="2000" spc="-5" dirty="0">
                <a:solidFill>
                  <a:srgbClr val="FFFFFF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FFFF"/>
                  </a:solidFill>
                  <a:latin typeface="Calibri"/>
                  <a:cs typeface="Calibri"/>
                </a:rPr>
                <a:t>Conclusioni</a:t>
              </a:r>
              <a:endParaRPr lang="it-IT" sz="2000" dirty="0">
                <a:latin typeface="Calibri"/>
                <a:cs typeface="Calibri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4D4E6A0A-B0BC-0EF4-8223-325432DD9D31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R="1313815" algn="ctr" defTabSz="457200">
              <a:spcBef>
                <a:spcPts val="3"/>
              </a:spcBef>
            </a:pP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Corso</a:t>
            </a:r>
            <a:r>
              <a:rPr lang="it-IT" sz="2000" b="1" spc="-8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di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Laurea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Magistrale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 a</a:t>
            </a:r>
            <a:r>
              <a:rPr lang="it-IT" sz="2000" b="1" spc="-5" dirty="0">
                <a:solidFill>
                  <a:srgbClr val="C00000"/>
                </a:solidFill>
                <a:cs typeface="Calibri"/>
              </a:rPr>
              <a:t> ciclo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unico </a:t>
            </a:r>
            <a:r>
              <a:rPr lang="it-IT" sz="2000" b="1" spc="-535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in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Medicina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e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Chirurgia</a:t>
            </a:r>
            <a:endParaRPr lang="it-IT" sz="1600" dirty="0">
              <a:solidFill>
                <a:srgbClr val="C00000"/>
              </a:solidFill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14 marzo 2025</a:t>
            </a:r>
            <a:endParaRPr sz="32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FC11CA-51F8-8BF0-CA0B-9CF4CA2C34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DB1EFD-DB99-2184-3E30-4AACAB6FA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620688"/>
            <a:ext cx="949444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it-IT" sz="3100" b="1" dirty="0"/>
              <a:t>Nella vostra Azienda, offrite opportunità di formazione specifica al neo assunto nell’ambito di Vostro interesse?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5338F8EE-5029-E194-AFC2-D842CCCCB9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2920933"/>
              </p:ext>
            </p:extLst>
          </p:nvPr>
        </p:nvGraphicFramePr>
        <p:xfrm>
          <a:off x="2279577" y="2089876"/>
          <a:ext cx="7848103" cy="4310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E96DA6B0-52BF-4FF7-B0EB-4E131B4E31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3995561"/>
              </p:ext>
            </p:extLst>
          </p:nvPr>
        </p:nvGraphicFramePr>
        <p:xfrm>
          <a:off x="2943225" y="2057399"/>
          <a:ext cx="5614988" cy="4029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858916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508F3A-A44D-B96F-A8FA-0680081BDF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36E3D0-1C73-730F-0A03-2FDFF2F55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9837" y="350100"/>
            <a:ext cx="11374015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b="1" dirty="0"/>
              <a:t>Chi ha risposto “Sì”, quali ritiene siano le competenze peculiari al ruolo da sviluppare durante il Corso di Studi?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id="{D686E5F5-F3B8-B64A-5C6C-C8F85535BB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8669854"/>
              </p:ext>
            </p:extLst>
          </p:nvPr>
        </p:nvGraphicFramePr>
        <p:xfrm>
          <a:off x="559838" y="1121897"/>
          <a:ext cx="11374014" cy="5054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96082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578765-42AD-F4A1-C49C-DE7DB62EF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F14735-43EE-70DC-FB88-ACD388B6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7747" y="548680"/>
            <a:ext cx="10543592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100" b="1" dirty="0"/>
              <a:t>Chi ha risposto “Sì”, quali ritiene siano le competenze peculiari al ruolo da sviluppare durante il Corso di Studi?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927DD567-1829-F092-0005-02DEAD79BF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535234"/>
              </p:ext>
            </p:extLst>
          </p:nvPr>
        </p:nvGraphicFramePr>
        <p:xfrm>
          <a:off x="942392" y="1530221"/>
          <a:ext cx="10674220" cy="4595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72496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DE2AF2-0F78-50AB-5750-91F19EC68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E745BCA-2F55-5AFD-952A-0122A684C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4359" y="692696"/>
            <a:ext cx="10655559" cy="1143000"/>
          </a:xfrm>
        </p:spPr>
        <p:txBody>
          <a:bodyPr>
            <a:noAutofit/>
          </a:bodyPr>
          <a:lstStyle/>
          <a:p>
            <a:pPr lvl="0" algn="ctr"/>
            <a:r>
              <a:rPr lang="it-IT" sz="2400" b="1" dirty="0"/>
              <a:t>Ritiene che il Corso di Studi dovrebbe approfondire l’offerta formativa in qualche ambito per preparare meglio al mondo del lavoro i futuri professionisti e offrire loro più chances di impiego?</a:t>
            </a:r>
            <a:br>
              <a:rPr lang="it-IT" sz="2400" dirty="0"/>
            </a:br>
            <a:endParaRPr lang="it-IT" sz="2400" dirty="0"/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12C1DE3C-49B6-8E51-06DC-F1A4F7CE6F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8383313"/>
              </p:ext>
            </p:extLst>
          </p:nvPr>
        </p:nvGraphicFramePr>
        <p:xfrm>
          <a:off x="2207568" y="2132857"/>
          <a:ext cx="7859216" cy="4209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EC33CA0F-12A0-4A0D-85D0-A1BC0914418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653266"/>
              </p:ext>
            </p:extLst>
          </p:nvPr>
        </p:nvGraphicFramePr>
        <p:xfrm>
          <a:off x="3071813" y="2057399"/>
          <a:ext cx="5786437" cy="41079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03734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B18952-7E26-CCCB-72F8-58B7928666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1F0BFE-5A86-37B2-0041-1CD9390AC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788" y="620688"/>
            <a:ext cx="10795518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it-IT" sz="3100" b="1" dirty="0"/>
              <a:t>Pensa che la sua Azienda assumerà o intratterrà rapporti professionali con studenti o laureati del Corso di Studi nei prossimi tre anni?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5" name="Grafico 4">
            <a:extLst>
              <a:ext uri="{FF2B5EF4-FFF2-40B4-BE49-F238E27FC236}">
                <a16:creationId xmlns:a16="http://schemas.microsoft.com/office/drawing/2014/main" id="{461DD254-444C-412A-B574-9A621273340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8510258"/>
              </p:ext>
            </p:extLst>
          </p:nvPr>
        </p:nvGraphicFramePr>
        <p:xfrm>
          <a:off x="2357438" y="2057400"/>
          <a:ext cx="6643687" cy="4212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19122A56-4EA5-4EE2-BBC9-B88B4E9041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3752861"/>
              </p:ext>
            </p:extLst>
          </p:nvPr>
        </p:nvGraphicFramePr>
        <p:xfrm>
          <a:off x="2743199" y="1916559"/>
          <a:ext cx="6386514" cy="4212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404719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306ACD6-B0A2-419F-9FC4-27ABB970F4D8}"/>
              </a:ext>
            </a:extLst>
          </p:cNvPr>
          <p:cNvSpPr txBox="1"/>
          <p:nvPr/>
        </p:nvSpPr>
        <p:spPr>
          <a:xfrm>
            <a:off x="609480" y="0"/>
            <a:ext cx="1097244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Quanti studenti laureati presso il </a:t>
            </a:r>
            <a:r>
              <a:rPr lang="it-IT" sz="2800" b="1" i="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CdL</a:t>
            </a:r>
            <a:r>
              <a:rPr lang="it-IT" sz="2800" b="1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 in Medicina e Chirurgia di Modena e Reggio Emilia ha nella sua Scuola al momento per anno rispetto al totale degli studenti iscritti?</a:t>
            </a:r>
            <a:endParaRPr lang="it-IT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EEC5A9D5-8364-4E3F-96AC-A51914D102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5815157"/>
              </p:ext>
            </p:extLst>
          </p:nvPr>
        </p:nvGraphicFramePr>
        <p:xfrm>
          <a:off x="1756229" y="2057399"/>
          <a:ext cx="8331200" cy="4140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42661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96788E80-498B-4350-BC5D-E1ABF952F0BE}"/>
              </a:ext>
            </a:extLst>
          </p:cNvPr>
          <p:cNvSpPr txBox="1"/>
          <p:nvPr/>
        </p:nvSpPr>
        <p:spPr>
          <a:xfrm>
            <a:off x="609479" y="203200"/>
            <a:ext cx="1097243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Secondo la Sua esperienza, la laurea in Medicina e Chirurgia conseguita presso il nostro Ateneo, fornisce una preparazione all'ingresso in specialità/dottorato:</a:t>
            </a:r>
            <a:endParaRPr lang="it-IT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7EB2AFA3-D2E5-45F8-B8BB-8C2DD23E6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7965782"/>
              </p:ext>
            </p:extLst>
          </p:nvPr>
        </p:nvGraphicFramePr>
        <p:xfrm>
          <a:off x="1770743" y="2057399"/>
          <a:ext cx="8055428" cy="4212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35313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E439BD94-EA70-4C3F-8A1C-105EAC5CE969}"/>
              </a:ext>
            </a:extLst>
          </p:cNvPr>
          <p:cNvSpPr txBox="1"/>
          <p:nvPr/>
        </p:nvSpPr>
        <p:spPr>
          <a:xfrm>
            <a:off x="609480" y="219525"/>
            <a:ext cx="1097244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Secondo la Sua esperienza, gli studenti laureati  in Medicina e Chirurgia presso l'Università di Modena e Reggio Emilia hanno, rispetto agli studenti provenienti da altre Università, una preparazione:</a:t>
            </a:r>
            <a:endParaRPr lang="it-IT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3C117A23-6634-459D-934B-5536F642AE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7537442"/>
              </p:ext>
            </p:extLst>
          </p:nvPr>
        </p:nvGraphicFramePr>
        <p:xfrm>
          <a:off x="2452914" y="2057400"/>
          <a:ext cx="6705600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5208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05D608-C25D-83B6-1383-B190D5E8BD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BD80B-76E5-DEFC-9566-260B5695F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6456" y="706002"/>
            <a:ext cx="5621189" cy="461665"/>
          </a:xfrm>
        </p:spPr>
        <p:txBody>
          <a:bodyPr>
            <a:normAutofit fontScale="90000"/>
          </a:bodyPr>
          <a:lstStyle/>
          <a:p>
            <a:r>
              <a:rPr lang="it-IT" sz="3600" b="1" dirty="0"/>
              <a:t>Commenti/ Suggerimenti: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2ED403-384F-7950-6E4D-C856E0682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106" y="2102496"/>
            <a:ext cx="11253787" cy="4049502"/>
          </a:xfrm>
        </p:spPr>
        <p:txBody>
          <a:bodyPr>
            <a:normAutofit fontScale="25000" lnSpcReduction="20000"/>
          </a:bodyPr>
          <a:lstStyle/>
          <a:p>
            <a:pPr lvl="0" algn="just">
              <a:lnSpc>
                <a:spcPct val="120000"/>
              </a:lnSpc>
            </a:pPr>
            <a:r>
              <a:rPr lang="it-IT" sz="64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UNIMORE offre una preparazione di altissimo livello. Potrebbe potenziare la formazione relativa alla comunicazione medico paziente in situazioni difficili e offrire anche una formazione sulla gestione dello stress emotivo, burn out, eccessivo carico assistenziale/amministrativo dei medici</a:t>
            </a:r>
          </a:p>
          <a:p>
            <a:pPr lvl="0" algn="just">
              <a:lnSpc>
                <a:spcPct val="120000"/>
              </a:lnSpc>
            </a:pPr>
            <a:r>
              <a:rPr lang="it-IT" sz="64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linea generale (quindi non specificamente per </a:t>
            </a:r>
            <a:r>
              <a:rPr lang="it-IT" sz="6400" b="0" i="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UniMoRe</a:t>
            </a:r>
            <a:r>
              <a:rPr lang="it-IT" sz="64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gli argomenti che dovrebbero trovare maggiore attenzione nel Corso di Laurea sono quelli inerenti la relazione con il paziente, il processo decisionale e la gestione clinica più comune nella pratica non specialistica quotidiana.</a:t>
            </a:r>
          </a:p>
          <a:p>
            <a:pPr lvl="0" algn="just">
              <a:lnSpc>
                <a:spcPct val="120000"/>
              </a:lnSpc>
            </a:pPr>
            <a:r>
              <a:rPr lang="it-IT" sz="64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diplomati in Medicina d'Emergenza-Urgenza UNIMORE acquisiscono una preparazione adeguata per i diversi scenari dell'emergenza e urgenza sia ospedaliera sia territoriale, ma necessitano di maggiori incentivi e facilitazioni nel loro lavoro professionale.</a:t>
            </a:r>
          </a:p>
          <a:p>
            <a:pPr lvl="0" algn="just">
              <a:lnSpc>
                <a:spcPct val="120000"/>
              </a:lnSpc>
            </a:pPr>
            <a:r>
              <a:rPr lang="it-IT" sz="64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qualità di Associazione pazienti possiamo portare un contributo in merito ai bisogni dei pazienti e per verificare quindi se le competenze messe a disposizione dagli studenti e dai corsi di studio siano in linea con questa parte dei fabbisogni</a:t>
            </a:r>
          </a:p>
          <a:p>
            <a:pPr lvl="0" algn="just">
              <a:lnSpc>
                <a:spcPct val="120000"/>
              </a:lnSpc>
            </a:pPr>
            <a:r>
              <a:rPr lang="it-IT" sz="64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NOSTRA ASSOCIAZIONE PUO' ESSERE UN'OPPORTUNITA' PER I NEO LAUREATI PER APPROCCIARSI ALL'ESPERIENZA PROFESSIONALE SIA NELL'AMBITO DELLA RICERCA ONCOLOGICA CHE DELLA ATTIVITA' ASSISTENZIALE, IN COLLABORAZIONE CON UNIMORE E AOU POLICLINICO.</a:t>
            </a:r>
          </a:p>
          <a:p>
            <a:pPr lvl="0" algn="just">
              <a:lnSpc>
                <a:spcPct val="120000"/>
              </a:lnSpc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447009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9E0DCA-15A7-4CDF-996E-F2BAE361E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b="1" dirty="0"/>
              <a:t>Commenti/ Suggerimenti: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6D7F80A-069C-43DD-A2FF-6F952BE5B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780" y="2047432"/>
            <a:ext cx="10972440" cy="3977280"/>
          </a:xfrm>
        </p:spPr>
        <p:txBody>
          <a:bodyPr>
            <a:normAutofit/>
          </a:bodyPr>
          <a:lstStyle/>
          <a:p>
            <a:pPr lvl="0" algn="just">
              <a:lnSpc>
                <a:spcPct val="120000"/>
              </a:lnSpc>
            </a:pPr>
            <a:r>
              <a:rPr lang="it-IT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Corso penso potrebbe sviluppare meglio attività collaborative tra professionisti medici tra di loro e con i professionisti sanitari</a:t>
            </a:r>
            <a:endParaRPr lang="it-IT" sz="1800" dirty="0">
              <a:solidFill>
                <a:srgbClr val="20212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20000"/>
              </a:lnSpc>
            </a:pPr>
            <a:r>
              <a:rPr lang="it-IT" sz="18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fronte di un aumento del numero di tirocini si auspica una sempre maggiore programmazione degli stessi con l'Azienda di riferimento</a:t>
            </a:r>
          </a:p>
          <a:p>
            <a:pPr lvl="0" algn="just">
              <a:lnSpc>
                <a:spcPct val="120000"/>
              </a:lnSpc>
            </a:pPr>
            <a:r>
              <a:rPr lang="it-IT" sz="18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</a:t>
            </a:r>
            <a:r>
              <a:rPr lang="it-IT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uesto questionario sembra rivolto più ai direttore delle scuole di specialità che a tutti gli stakeholder</a:t>
            </a:r>
          </a:p>
          <a:p>
            <a:pPr lvl="0" algn="just">
              <a:lnSpc>
                <a:spcPct val="120000"/>
              </a:lnSpc>
            </a:pPr>
            <a:r>
              <a:rPr lang="it-IT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certo, c'è spazio di miglioramento, ma molto è stato fatto e molto si sta facendo...</a:t>
            </a:r>
            <a:endParaRPr lang="it-IT" sz="1800" dirty="0">
              <a:solidFill>
                <a:srgbClr val="20212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20000"/>
              </a:lnSpc>
            </a:pPr>
            <a:r>
              <a:rPr lang="it-IT" sz="18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it-IT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igliorare la formazione sui principi delle cure palliative</a:t>
            </a:r>
          </a:p>
          <a:p>
            <a:r>
              <a:rPr lang="it-IT" sz="18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it-IT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umentare contatto e dialogo fra laureati e pazienti di varia educazione e cultura</a:t>
            </a:r>
          </a:p>
          <a:p>
            <a:r>
              <a:rPr lang="it-IT" sz="1800" dirty="0">
                <a:solidFill>
                  <a:srgbClr val="20212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it-IT" sz="180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isognerebbe migliorare alcune skills pratiche con formazione ecografica, capacità di leggere immagini, e capacità di lettura critica di articoli</a:t>
            </a:r>
          </a:p>
          <a:p>
            <a:endParaRPr lang="it-IT" sz="1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634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86AD57BE-50E5-0F15-2A04-337CE2BCA928}"/>
              </a:ext>
            </a:extLst>
          </p:cNvPr>
          <p:cNvSpPr txBox="1"/>
          <p:nvPr/>
        </p:nvSpPr>
        <p:spPr>
          <a:xfrm>
            <a:off x="492118" y="2467118"/>
            <a:ext cx="1048760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/>
            <a:r>
              <a:rPr lang="it-IT" sz="3200" b="1" spc="-5" dirty="0">
                <a:solidFill>
                  <a:srgbClr val="C00000"/>
                </a:solidFill>
                <a:latin typeface="Calibri"/>
                <a:cs typeface="Calibri"/>
              </a:rPr>
              <a:t>Presentazioni</a:t>
            </a:r>
          </a:p>
          <a:p>
            <a:pPr algn="ctr" defTabSz="457200"/>
            <a:endParaRPr lang="it-IT" sz="3200" b="1" spc="-5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1A3770-139C-34AA-DC3C-EFD1EB0B178D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0889816" y="296713"/>
            <a:ext cx="915840" cy="961560"/>
          </a:xfrm>
          <a:prstGeom prst="rect">
            <a:avLst/>
          </a:prstGeom>
          <a:ln w="0">
            <a:noFill/>
          </a:ln>
        </p:spPr>
      </p:pic>
      <p:pic>
        <p:nvPicPr>
          <p:cNvPr id="1026" name="Picture 2" descr="presentarsi – My Rosetta Stone">
            <a:extLst>
              <a:ext uri="{FF2B5EF4-FFF2-40B4-BE49-F238E27FC236}">
                <a16:creationId xmlns:a16="http://schemas.microsoft.com/office/drawing/2014/main" id="{ADF7D95D-BD1E-3839-C3F1-33051DB7D1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332" y="3005727"/>
            <a:ext cx="3810000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13889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D5FD1F-D710-0AF7-5C29-09D5E96A9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87353C-8E57-EBA7-86C8-6CE895B7C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3600" b="1" dirty="0"/>
              <a:t>Parti interessate 2024 vs 2025</a:t>
            </a:r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121E614B-0DE1-B8F4-34AD-EA66DED916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190" y="1600201"/>
            <a:ext cx="7579149" cy="4525963"/>
          </a:xfrm>
        </p:spPr>
      </p:pic>
    </p:spTree>
    <p:extLst>
      <p:ext uri="{BB962C8B-B14F-4D97-AF65-F5344CB8AC3E}">
        <p14:creationId xmlns:p14="http://schemas.microsoft.com/office/powerpoint/2010/main" val="13992333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1E441F-96B7-CBFF-5158-99254021CA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C72BC6-3D42-D054-484A-2E6E758FD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476672"/>
            <a:ext cx="11582399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it-IT" sz="3100" b="1" dirty="0"/>
              <a:t>Qual è la sua conoscenza delle competenze degli </a:t>
            </a:r>
            <a:r>
              <a:rPr lang="it-IT" sz="3100" b="1" u="sng" dirty="0"/>
              <a:t>studenti </a:t>
            </a:r>
            <a:r>
              <a:rPr lang="it-IT" sz="3100" b="1" dirty="0"/>
              <a:t>del Corso di Laurea in Medicina e Chirurgia?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30651A-AF84-0A15-CC8B-8D68F304C4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1E25E15-AAC5-2282-6AEA-B684790A89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6517" y="1799986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A07775F2-D943-8BB3-C311-62B2EB9953D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7487503"/>
              </p:ext>
            </p:extLst>
          </p:nvPr>
        </p:nvGraphicFramePr>
        <p:xfrm>
          <a:off x="1282964" y="2349633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61123DFA-0701-69A1-C39D-1E58FFCC5A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6470347"/>
              </p:ext>
            </p:extLst>
          </p:nvPr>
        </p:nvGraphicFramePr>
        <p:xfrm>
          <a:off x="1546150" y="2398858"/>
          <a:ext cx="4041775" cy="3745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Segnaposto contenuto 11">
            <a:extLst>
              <a:ext uri="{FF2B5EF4-FFF2-40B4-BE49-F238E27FC236}">
                <a16:creationId xmlns:a16="http://schemas.microsoft.com/office/drawing/2014/main" id="{3B64AA4C-FADF-9E38-5D4F-8CE5283724DC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75677783"/>
              </p:ext>
            </p:extLst>
          </p:nvPr>
        </p:nvGraphicFramePr>
        <p:xfrm>
          <a:off x="6316663" y="2349633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Grafico 14">
            <a:extLst>
              <a:ext uri="{FF2B5EF4-FFF2-40B4-BE49-F238E27FC236}">
                <a16:creationId xmlns:a16="http://schemas.microsoft.com/office/drawing/2014/main" id="{B44E69C3-A9CF-4B2A-920A-F71C09C136D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422443"/>
              </p:ext>
            </p:extLst>
          </p:nvPr>
        </p:nvGraphicFramePr>
        <p:xfrm>
          <a:off x="5500291" y="2506309"/>
          <a:ext cx="5674517" cy="3637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1300890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5C8FF-4EE8-EA54-6991-2BF66B3543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D069CE2-F5CB-2726-D39E-C5BB18FAE8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3BC5F14-5282-654D-8D25-21E312EC9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10" name="Segnaposto contenuto 6">
            <a:extLst>
              <a:ext uri="{FF2B5EF4-FFF2-40B4-BE49-F238E27FC236}">
                <a16:creationId xmlns:a16="http://schemas.microsoft.com/office/drawing/2014/main" id="{9853FD52-1ADB-FDFF-BDA1-3D31FA16BE9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5261277"/>
              </p:ext>
            </p:extLst>
          </p:nvPr>
        </p:nvGraphicFramePr>
        <p:xfrm>
          <a:off x="1543574" y="2278062"/>
          <a:ext cx="4065328" cy="4139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Segnaposto contenuto 3">
            <a:extLst>
              <a:ext uri="{FF2B5EF4-FFF2-40B4-BE49-F238E27FC236}">
                <a16:creationId xmlns:a16="http://schemas.microsoft.com/office/drawing/2014/main" id="{3F153C5F-9A29-9211-3575-7BC141571655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959331344"/>
              </p:ext>
            </p:extLst>
          </p:nvPr>
        </p:nvGraphicFramePr>
        <p:xfrm>
          <a:off x="7011989" y="2278062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CF208637-CD5B-45DE-8CB3-3FAFC7A2D61F}"/>
              </a:ext>
            </a:extLst>
          </p:cNvPr>
          <p:cNvSpPr txBox="1"/>
          <p:nvPr/>
        </p:nvSpPr>
        <p:spPr>
          <a:xfrm>
            <a:off x="609599" y="328614"/>
            <a:ext cx="1097280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2800" b="1" dirty="0"/>
              <a:t>Qual è la sua conoscenza delle competenze dei </a:t>
            </a:r>
            <a:r>
              <a:rPr lang="it-IT" sz="2800" b="1" u="sng" dirty="0"/>
              <a:t>neolaureati</a:t>
            </a:r>
            <a:r>
              <a:rPr lang="it-IT" sz="2800" b="1" dirty="0"/>
              <a:t> del Corso di Laurea in Medicina e Chirurgia?</a:t>
            </a:r>
            <a:endParaRPr lang="it-IT" sz="2800" dirty="0"/>
          </a:p>
        </p:txBody>
      </p:sp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23403C18-EDBB-425B-9B80-358585F4130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77309"/>
              </p:ext>
            </p:extLst>
          </p:nvPr>
        </p:nvGraphicFramePr>
        <p:xfrm>
          <a:off x="5902179" y="2174875"/>
          <a:ext cx="5386918" cy="42430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73794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D291F-892A-5271-4A17-CE5A462B14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BBC4AC-86E9-F47A-103C-F8CDBA20B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1" y="404664"/>
            <a:ext cx="1072515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it-IT" sz="3100" b="1" dirty="0"/>
              <a:t>Con quanti </a:t>
            </a:r>
            <a:r>
              <a:rPr lang="it-IT" sz="3100" b="1" u="sng" dirty="0"/>
              <a:t>studenti </a:t>
            </a:r>
            <a:r>
              <a:rPr lang="it-IT" sz="3100" b="1" dirty="0"/>
              <a:t>del Corso è venuto in contatto negli ultimi 3 anni?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D67CA70-5ED0-CF32-29F1-B04A38FAA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492A64B-E4D3-3142-DED7-FCD10C9DF5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8281BCAE-1235-003E-CC7D-F89DCD74657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6937302"/>
              </p:ext>
            </p:extLst>
          </p:nvPr>
        </p:nvGraphicFramePr>
        <p:xfrm>
          <a:off x="1282963" y="2393066"/>
          <a:ext cx="4077601" cy="3571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fico 15">
            <a:extLst>
              <a:ext uri="{FF2B5EF4-FFF2-40B4-BE49-F238E27FC236}">
                <a16:creationId xmlns:a16="http://schemas.microsoft.com/office/drawing/2014/main" id="{CAB47456-E655-4596-A3E1-BFDEB7143A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6351201"/>
              </p:ext>
            </p:extLst>
          </p:nvPr>
        </p:nvGraphicFramePr>
        <p:xfrm>
          <a:off x="6543413" y="2393065"/>
          <a:ext cx="4897437" cy="35715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838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163E7-3A97-2474-1167-87C076A5D2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64FCB1-9A37-F769-C2D0-824C197E7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13623C95-C5CD-8E95-3489-D372ADE977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9FF86A2D-44B3-D1BD-F18F-246D8258B22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22239472"/>
              </p:ext>
            </p:extLst>
          </p:nvPr>
        </p:nvGraphicFramePr>
        <p:xfrm>
          <a:off x="1258349" y="2178050"/>
          <a:ext cx="4064803" cy="37026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itolo 1">
            <a:extLst>
              <a:ext uri="{FF2B5EF4-FFF2-40B4-BE49-F238E27FC236}">
                <a16:creationId xmlns:a16="http://schemas.microsoft.com/office/drawing/2014/main" id="{92A79750-3615-46B3-912E-4915AEB64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7251" y="404664"/>
            <a:ext cx="1072515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it-IT" sz="3100" b="1" dirty="0"/>
              <a:t>Con quanti </a:t>
            </a:r>
            <a:r>
              <a:rPr lang="it-IT" sz="3100" b="1" u="sng" dirty="0"/>
              <a:t>neolaureati </a:t>
            </a:r>
            <a:r>
              <a:rPr lang="it-IT" sz="3100" b="1" dirty="0"/>
              <a:t>del Corso è venuto in contatto negli ultimi 3 anni?</a:t>
            </a:r>
            <a:br>
              <a:rPr lang="it-IT" dirty="0"/>
            </a:br>
            <a:endParaRPr lang="it-IT" dirty="0"/>
          </a:p>
        </p:txBody>
      </p:sp>
      <p:graphicFrame>
        <p:nvGraphicFramePr>
          <p:cNvPr id="8" name="Grafico 7">
            <a:extLst>
              <a:ext uri="{FF2B5EF4-FFF2-40B4-BE49-F238E27FC236}">
                <a16:creationId xmlns:a16="http://schemas.microsoft.com/office/drawing/2014/main" id="{B98E7B3D-2FC4-4CCA-9945-7F1F10D0B64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88981"/>
              </p:ext>
            </p:extLst>
          </p:nvPr>
        </p:nvGraphicFramePr>
        <p:xfrm>
          <a:off x="6096001" y="2619461"/>
          <a:ext cx="5103302" cy="3261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416515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02304-54BC-5FA6-2247-F7D7F7662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794CFF-5A9D-D468-56BF-D77A76195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5" y="404664"/>
            <a:ext cx="11249025" cy="1143000"/>
          </a:xfrm>
        </p:spPr>
        <p:txBody>
          <a:bodyPr>
            <a:noAutofit/>
          </a:bodyPr>
          <a:lstStyle/>
          <a:p>
            <a:pPr lvl="0" algn="ctr"/>
            <a:r>
              <a:rPr lang="it-IT" sz="2800" b="1" dirty="0"/>
              <a:t>Ritiene che il Corso di Studi abbia attualmente un’offerta formativa adeguata per coloro che desiderano accedere alla professione?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41555EF-FD69-FE45-5635-EBA58159A4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135BDB6-48CA-2D1E-7033-051B844D5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730C4F6B-B8A5-BE6A-7AC4-E3B7B10A3E19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22741917"/>
              </p:ext>
            </p:extLst>
          </p:nvPr>
        </p:nvGraphicFramePr>
        <p:xfrm>
          <a:off x="989901" y="2174875"/>
          <a:ext cx="4333251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afico 8">
            <a:extLst>
              <a:ext uri="{FF2B5EF4-FFF2-40B4-BE49-F238E27FC236}">
                <a16:creationId xmlns:a16="http://schemas.microsoft.com/office/drawing/2014/main" id="{3917B86C-1BB1-4770-9EEE-396570C85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0735407"/>
              </p:ext>
            </p:extLst>
          </p:nvPr>
        </p:nvGraphicFramePr>
        <p:xfrm>
          <a:off x="6193368" y="2612571"/>
          <a:ext cx="5389032" cy="3513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2156675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126754-FE59-E528-F37E-D55542294C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7C3B38-C7D7-D2F6-74A2-E7EE60557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729" y="297688"/>
            <a:ext cx="11607271" cy="2769989"/>
          </a:xfrm>
        </p:spPr>
        <p:txBody>
          <a:bodyPr>
            <a:noAutofit/>
          </a:bodyPr>
          <a:lstStyle/>
          <a:p>
            <a:pPr lvl="0" algn="ctr"/>
            <a:r>
              <a:rPr lang="it-IT" sz="2800" b="1" dirty="0"/>
              <a:t>Nella vostra Azienda fate affiancamento al neo assunto con le figure professionali di riferimento?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F475295-14C8-BBBF-52FF-A68A93E3F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852" y="179657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B8321A-6971-4EC9-FD7C-1173625F0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8" name="Segnaposto contenuto 7">
            <a:extLst>
              <a:ext uri="{FF2B5EF4-FFF2-40B4-BE49-F238E27FC236}">
                <a16:creationId xmlns:a16="http://schemas.microsoft.com/office/drawing/2014/main" id="{95A696BB-A394-D8CA-0B71-CCE73F86471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221233990"/>
              </p:ext>
            </p:extLst>
          </p:nvPr>
        </p:nvGraphicFramePr>
        <p:xfrm>
          <a:off x="855677" y="2174874"/>
          <a:ext cx="4467475" cy="4047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afico 10">
            <a:extLst>
              <a:ext uri="{FF2B5EF4-FFF2-40B4-BE49-F238E27FC236}">
                <a16:creationId xmlns:a16="http://schemas.microsoft.com/office/drawing/2014/main" id="{F19AF994-4166-4C54-A838-2BD238B6FD0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7291831"/>
              </p:ext>
            </p:extLst>
          </p:nvPr>
        </p:nvGraphicFramePr>
        <p:xfrm>
          <a:off x="5591346" y="2665930"/>
          <a:ext cx="5317690" cy="3556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826863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AAB8B8-2D64-2F4B-214F-7EAD5C8E51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818C34-DE24-BB43-3954-E99399F97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4664"/>
            <a:ext cx="1087755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it-IT" sz="3100" b="1" dirty="0"/>
              <a:t>Ritiene che il Corso di Studi attualmente risponda ai Suoi bisogni, in qualità di Parte Interessata?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63811D8-3333-5DCE-A18C-C9F6C9D1B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716" y="183729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9677DE5-F085-F334-7F4E-1934E013AE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8408AB84-D64F-8846-AA88-5DCFF09ED7E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01646631"/>
              </p:ext>
            </p:extLst>
          </p:nvPr>
        </p:nvGraphicFramePr>
        <p:xfrm>
          <a:off x="998290" y="2206625"/>
          <a:ext cx="4580186" cy="3538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Segnaposto contenuto 11">
            <a:extLst>
              <a:ext uri="{FF2B5EF4-FFF2-40B4-BE49-F238E27FC236}">
                <a16:creationId xmlns:a16="http://schemas.microsoft.com/office/drawing/2014/main" id="{3D7C0C98-D0A3-4E0D-9D44-98AE0E205131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773613535"/>
              </p:ext>
            </p:extLst>
          </p:nvPr>
        </p:nvGraphicFramePr>
        <p:xfrm>
          <a:off x="6096000" y="2174875"/>
          <a:ext cx="5486400" cy="3538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316697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573D7D-BD88-3385-C8BD-DB40BD9CDB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D0F97-1DFF-1BDF-ED3A-B02B0152A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404664"/>
            <a:ext cx="11096624" cy="1143000"/>
          </a:xfrm>
        </p:spPr>
        <p:txBody>
          <a:bodyPr>
            <a:noAutofit/>
          </a:bodyPr>
          <a:lstStyle/>
          <a:p>
            <a:pPr lvl="0" algn="ctr"/>
            <a:r>
              <a:rPr lang="it-IT" sz="2800" b="1" dirty="0"/>
              <a:t>Nella vostra Azienda, offrite opportunità di formazione specifica al neo assunto nell’ambito di Vostro interesse?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6E9B740-808A-BEF8-7C1E-E25B1B802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D8E2B6D-6A1E-2C35-E5CC-AE28AB9BD2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37006479-5F30-DBD1-61A4-F91777692A4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24066343"/>
              </p:ext>
            </p:extLst>
          </p:nvPr>
        </p:nvGraphicFramePr>
        <p:xfrm>
          <a:off x="1526796" y="2174875"/>
          <a:ext cx="4494592" cy="3487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70507C67-EE71-4D61-88D8-FAA6391765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47731048"/>
              </p:ext>
            </p:extLst>
          </p:nvPr>
        </p:nvGraphicFramePr>
        <p:xfrm>
          <a:off x="6934900" y="2432754"/>
          <a:ext cx="3962399" cy="3229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1121696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EF9854-C52B-8879-651B-BE7D4AB7A0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3CE58A3-3684-E054-8A37-AAC8A6661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925" y="476672"/>
            <a:ext cx="11658599" cy="1143000"/>
          </a:xfrm>
        </p:spPr>
        <p:txBody>
          <a:bodyPr>
            <a:noAutofit/>
          </a:bodyPr>
          <a:lstStyle/>
          <a:p>
            <a:pPr lvl="0" algn="ctr"/>
            <a:r>
              <a:rPr lang="it-IT" sz="2400" b="1" dirty="0"/>
              <a:t>Ritiene che il Corso di Studi dovrebbe approfondire l’offerta formativa in qualche ambito per preparare meglio al mondo del lavoro i futuri professionisti e offrire loro più chances di impiego?</a:t>
            </a:r>
            <a:br>
              <a:rPr lang="it-IT" sz="2400" dirty="0"/>
            </a:br>
            <a:endParaRPr lang="it-IT" sz="24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39D3DB8-48FD-B5AD-B190-A768F89C87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0D65659-C2D3-B729-F7CC-2596BF238C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FBBB5C24-F714-D626-2646-D6D1372FC94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87457097"/>
              </p:ext>
            </p:extLst>
          </p:nvPr>
        </p:nvGraphicFramePr>
        <p:xfrm>
          <a:off x="1051419" y="2174875"/>
          <a:ext cx="4527056" cy="3697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fico 11">
            <a:extLst>
              <a:ext uri="{FF2B5EF4-FFF2-40B4-BE49-F238E27FC236}">
                <a16:creationId xmlns:a16="http://schemas.microsoft.com/office/drawing/2014/main" id="{347C2DD7-E116-4978-9043-21CA553A55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1934403"/>
              </p:ext>
            </p:extLst>
          </p:nvPr>
        </p:nvGraphicFramePr>
        <p:xfrm>
          <a:off x="6613526" y="2174875"/>
          <a:ext cx="4820667" cy="3697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2374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316AB2-7C26-6ABF-2A68-0C59E79EE7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68B06BB1-5EA6-7A56-3A76-A27CA12279D9}"/>
              </a:ext>
            </a:extLst>
          </p:cNvPr>
          <p:cNvGrpSpPr/>
          <p:nvPr/>
        </p:nvGrpSpPr>
        <p:grpSpPr>
          <a:xfrm>
            <a:off x="196649" y="1914948"/>
            <a:ext cx="11798701" cy="4943052"/>
            <a:chOff x="324609" y="3480809"/>
            <a:chExt cx="17634585" cy="10142855"/>
          </a:xfrm>
        </p:grpSpPr>
        <p:pic>
          <p:nvPicPr>
            <p:cNvPr id="3" name="object 3">
              <a:extLst>
                <a:ext uri="{FF2B5EF4-FFF2-40B4-BE49-F238E27FC236}">
                  <a16:creationId xmlns:a16="http://schemas.microsoft.com/office/drawing/2014/main" id="{982A2A92-E88E-DC54-5BC5-71AD1436F5D6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>
              <a:extLst>
                <a:ext uri="{FF2B5EF4-FFF2-40B4-BE49-F238E27FC236}">
                  <a16:creationId xmlns:a16="http://schemas.microsoft.com/office/drawing/2014/main" id="{B50AE5A6-B915-47D7-D4C0-142314B37D17}"/>
                </a:ext>
              </a:extLst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C9772B75-44F7-33BB-EBA5-A09EF81CBB5B}"/>
                </a:ext>
              </a:extLst>
            </p:cNvPr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    </a:t>
              </a:r>
            </a:p>
            <a:p>
              <a:pPr defTabSz="457200"/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Agenda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rgbClr val="FF0000"/>
                  </a:solidFill>
                  <a:latin typeface="Calibri"/>
                </a:rPr>
                <a:t>Saluti e Presentazioni (Prof. Paolo Ventura)</a:t>
              </a:r>
            </a:p>
            <a:p>
              <a:pPr marL="342900" indent="-342900" defTabSz="457200">
                <a:buFontTx/>
                <a:buChar char="-"/>
              </a:pPr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dirty="0">
                  <a:solidFill>
                    <a:schemeClr val="bg1"/>
                  </a:solidFill>
                  <a:latin typeface="Calibri"/>
                </a:rPr>
                <a:t>Gestione del Corso di laurea in Medicina nel 2024: problemi emergenti</a:t>
              </a:r>
            </a:p>
            <a:p>
              <a:pPr defTabSz="457200"/>
              <a:endParaRPr lang="it-IT" sz="2000" dirty="0">
                <a:solidFill>
                  <a:schemeClr val="bg1"/>
                </a:solidFill>
                <a:latin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0000"/>
                  </a:solidFill>
                  <a:latin typeface="Calibri"/>
                  <a:cs typeface="Calibri"/>
                </a:rPr>
                <a:t>L’opinione delle Parti Interessate (Prof. Paolo Ventura)</a:t>
              </a:r>
            </a:p>
            <a:p>
              <a:pPr defTabSz="457200"/>
              <a:endParaRPr lang="it-IT" sz="2000" spc="-5" dirty="0">
                <a:solidFill>
                  <a:srgbClr val="FF0000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0000"/>
                  </a:solidFill>
                  <a:latin typeface="Calibri"/>
                  <a:cs typeface="Calibri"/>
                </a:rPr>
                <a:t>Discussione</a:t>
              </a:r>
            </a:p>
            <a:p>
              <a:pPr marL="342900" indent="-342900" defTabSz="457200">
                <a:buFontTx/>
                <a:buChar char="-"/>
              </a:pPr>
              <a:endParaRPr lang="it-IT" sz="2000" spc="-5" dirty="0">
                <a:solidFill>
                  <a:srgbClr val="FF0000"/>
                </a:solidFill>
                <a:latin typeface="Calibri"/>
                <a:cs typeface="Calibri"/>
              </a:endParaRPr>
            </a:p>
            <a:p>
              <a:pPr marL="342900" indent="-342900" defTabSz="457200">
                <a:buFontTx/>
                <a:buChar char="-"/>
              </a:pPr>
              <a:r>
                <a:rPr lang="it-IT" sz="2000" spc="-5" dirty="0">
                  <a:solidFill>
                    <a:srgbClr val="FF0000"/>
                  </a:solidFill>
                  <a:latin typeface="Calibri"/>
                  <a:cs typeface="Calibri"/>
                </a:rPr>
                <a:t>Conclusioni</a:t>
              </a:r>
              <a:endParaRPr lang="it-IT" sz="2000" dirty="0">
                <a:solidFill>
                  <a:srgbClr val="FF0000"/>
                </a:solidFill>
                <a:latin typeface="Calibri"/>
                <a:cs typeface="Calibri"/>
              </a:endParaRPr>
            </a:p>
          </p:txBody>
        </p:sp>
      </p:grpSp>
      <p:pic>
        <p:nvPicPr>
          <p:cNvPr id="7" name="object 7">
            <a:extLst>
              <a:ext uri="{FF2B5EF4-FFF2-40B4-BE49-F238E27FC236}">
                <a16:creationId xmlns:a16="http://schemas.microsoft.com/office/drawing/2014/main" id="{5B400200-7738-EE89-B67C-3C259A067554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>
            <a:extLst>
              <a:ext uri="{FF2B5EF4-FFF2-40B4-BE49-F238E27FC236}">
                <a16:creationId xmlns:a16="http://schemas.microsoft.com/office/drawing/2014/main" id="{B51AC12E-2413-EAF4-4BD2-C2EFEC245F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A2F05895-AED8-A90A-A19B-7EAF03695A5E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R="1313815" algn="ctr" defTabSz="457200">
              <a:spcBef>
                <a:spcPts val="3"/>
              </a:spcBef>
            </a:pP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Corso</a:t>
            </a:r>
            <a:r>
              <a:rPr lang="it-IT" sz="2000" b="1" spc="-8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di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Laurea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Magistrale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 a</a:t>
            </a:r>
            <a:r>
              <a:rPr lang="it-IT" sz="2000" b="1" spc="-5" dirty="0">
                <a:solidFill>
                  <a:srgbClr val="C00000"/>
                </a:solidFill>
                <a:cs typeface="Calibri"/>
              </a:rPr>
              <a:t> ciclo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unico </a:t>
            </a:r>
            <a:r>
              <a:rPr lang="it-IT" sz="2000" b="1" spc="-535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in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Medicina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e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Chirurgia</a:t>
            </a:r>
            <a:endParaRPr lang="it-IT" sz="1600" dirty="0">
              <a:solidFill>
                <a:srgbClr val="C00000"/>
              </a:solidFill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14 marzo 2025</a:t>
            </a:r>
            <a:endParaRPr sz="32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0212026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2451CA-C447-C543-4AAD-59CFE08D53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EE0DB37-5827-8CFF-D554-E2AEAE39F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091" y="297688"/>
            <a:ext cx="10954809" cy="2769989"/>
          </a:xfrm>
        </p:spPr>
        <p:txBody>
          <a:bodyPr>
            <a:noAutofit/>
          </a:bodyPr>
          <a:lstStyle/>
          <a:p>
            <a:pPr lvl="0" algn="ctr"/>
            <a:r>
              <a:rPr lang="it-IT" sz="2800" b="1" dirty="0"/>
              <a:t>Pensa che la sua Azienda assumerà o intratterrà rapporti professionali con studenti o laureati del Corso di Studi nei prossimi tre anni?</a:t>
            </a:r>
            <a:br>
              <a:rPr lang="it-IT" sz="2800" dirty="0"/>
            </a:br>
            <a:endParaRPr lang="it-IT" sz="2800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7414A59-9A08-BF51-7069-B14465B76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05543"/>
            <a:ext cx="5386917" cy="36933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3EA41DA-648D-5E85-2728-1431885F49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93368" y="1805543"/>
            <a:ext cx="5389033" cy="36933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graphicFrame>
        <p:nvGraphicFramePr>
          <p:cNvPr id="7" name="Segnaposto contenuto 6">
            <a:extLst>
              <a:ext uri="{FF2B5EF4-FFF2-40B4-BE49-F238E27FC236}">
                <a16:creationId xmlns:a16="http://schemas.microsoft.com/office/drawing/2014/main" id="{EAF1F11E-4D9B-F44E-D941-1C2147FD45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46191013"/>
              </p:ext>
            </p:extLst>
          </p:nvPr>
        </p:nvGraphicFramePr>
        <p:xfrm>
          <a:off x="721453" y="2192337"/>
          <a:ext cx="4471260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Grafico 13">
            <a:extLst>
              <a:ext uri="{FF2B5EF4-FFF2-40B4-BE49-F238E27FC236}">
                <a16:creationId xmlns:a16="http://schemas.microsoft.com/office/drawing/2014/main" id="{41D61903-AEBA-4FC3-A14A-039EB417E7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05598"/>
              </p:ext>
            </p:extLst>
          </p:nvPr>
        </p:nvGraphicFramePr>
        <p:xfrm>
          <a:off x="6291818" y="2270926"/>
          <a:ext cx="5318621" cy="3872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293471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2632CE-B7AB-C825-2B57-5C4982CB3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575A4B-9EF5-15BC-9D02-9D634ECA4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/>
              <a:t>Commenti/ Suggerimenti:</a:t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DE45357-BD99-F501-0990-832F4B5846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50521" y="963501"/>
            <a:ext cx="4040188" cy="639762"/>
          </a:xfrm>
        </p:spPr>
        <p:txBody>
          <a:bodyPr/>
          <a:lstStyle/>
          <a:p>
            <a:pPr algn="ctr"/>
            <a:r>
              <a:rPr lang="it-IT" dirty="0"/>
              <a:t>2024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F24D7E-80AA-146D-1C6F-96B3652A9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0767" y="1975889"/>
            <a:ext cx="5420411" cy="4608511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</a:pPr>
            <a:r>
              <a:rPr lang="it-IT" sz="1100" dirty="0"/>
              <a:t>Ridurre le ore passate a studiare nozioni specialistiche (che nessuno ricorderà mai se non affronta con regolarità) permetterebbe anche di frequentare i tirocini con più serenità o di fare più ore di tirocinio libero (che sono quelle più formative in assoluto e a mio parere sarebbero da incentivare). Sarebbe anche utile un corso pratico-teorico per acquisire competenze infermieristiche!</a:t>
            </a:r>
          </a:p>
          <a:p>
            <a:pPr lvl="0">
              <a:lnSpc>
                <a:spcPct val="120000"/>
              </a:lnSpc>
            </a:pPr>
            <a:r>
              <a:rPr lang="it-IT" sz="1100" dirty="0"/>
              <a:t>Riteniamo che la preparazione offerta dal corso di laurea in Medicina e Chirurgia di </a:t>
            </a:r>
            <a:r>
              <a:rPr lang="it-IT" sz="1100" dirty="0" err="1"/>
              <a:t>Unimore</a:t>
            </a:r>
            <a:r>
              <a:rPr lang="it-IT" sz="1100" dirty="0"/>
              <a:t> sia di alto livello. Ci permettiamo di suggerire approfondimenti didattici in materia di: urgenze ed emergenze mediche, certificazione (soprattutto INPS), rischio clinico (prevenzione e gestione degli errori, soprattutto diagnostici). Come sempre, offriamo volentieri la nostra disponibilità a lavorare su questi argomenti.</a:t>
            </a:r>
          </a:p>
          <a:p>
            <a:pPr lvl="0">
              <a:lnSpc>
                <a:spcPct val="120000"/>
              </a:lnSpc>
            </a:pPr>
            <a:r>
              <a:rPr lang="it-IT" sz="1100" dirty="0"/>
              <a:t>Maggiore coinvolgimento all’atto della definizione della data dell’incontro.</a:t>
            </a:r>
          </a:p>
          <a:p>
            <a:pPr lvl="0">
              <a:lnSpc>
                <a:spcPct val="120000"/>
              </a:lnSpc>
            </a:pPr>
            <a:r>
              <a:rPr lang="it-IT" sz="1100" dirty="0"/>
              <a:t>Si auspica un maggior coinvolgimento dell'Ufficio nella programmazione dei tirocini degli studenti in Azienda</a:t>
            </a:r>
          </a:p>
          <a:p>
            <a:pPr lvl="0">
              <a:lnSpc>
                <a:spcPct val="120000"/>
              </a:lnSpc>
            </a:pPr>
            <a:r>
              <a:rPr lang="it-IT" sz="1100" dirty="0"/>
              <a:t>Consiglierei di migliorare l'insegnamento e la pratica nelle cure palliative.</a:t>
            </a:r>
          </a:p>
          <a:p>
            <a:pPr lvl="0">
              <a:lnSpc>
                <a:spcPct val="120000"/>
              </a:lnSpc>
            </a:pPr>
            <a:r>
              <a:rPr lang="it-IT" sz="1100" dirty="0"/>
              <a:t>Fare domande più precise.</a:t>
            </a:r>
          </a:p>
          <a:p>
            <a:pPr lvl="0">
              <a:lnSpc>
                <a:spcPct val="120000"/>
              </a:lnSpc>
            </a:pPr>
            <a:r>
              <a:rPr lang="it-IT" sz="1100" dirty="0"/>
              <a:t>Rimane punto dolente il numero limitato di laureati rispetto anche ai posti in Scuola di Specializzazione</a:t>
            </a:r>
          </a:p>
          <a:p>
            <a:pPr lvl="0"/>
            <a:endParaRPr lang="it-IT" sz="1200" dirty="0"/>
          </a:p>
          <a:p>
            <a:endParaRPr lang="it-IT" sz="120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4517A29-E39C-85CF-A869-F5F846705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1263" y="898724"/>
            <a:ext cx="4041775" cy="639762"/>
          </a:xfrm>
        </p:spPr>
        <p:txBody>
          <a:bodyPr/>
          <a:lstStyle/>
          <a:p>
            <a:pPr algn="ctr"/>
            <a:r>
              <a:rPr lang="it-IT" dirty="0"/>
              <a:t>2025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2622AB6-898F-F3B0-ABAE-AFC47FB1A4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6000" y="1847406"/>
            <a:ext cx="5932602" cy="3623410"/>
          </a:xfrm>
        </p:spPr>
        <p:txBody>
          <a:bodyPr>
            <a:noAutofit/>
          </a:bodyPr>
          <a:lstStyle/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UNIMORE offre una preparazione di altissimo livello. come già scritto potrebbe potenziare la formazione relativa alla comunicazione medico paziente in situazioni difficili e offrire anche una formazione sulla gestione dello stress emotivo, burn out, eccessivo carico assistenziale/amministrativo dei medici</a:t>
            </a:r>
          </a:p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linea generale (quindi non specificamente per </a:t>
            </a:r>
            <a:r>
              <a:rPr lang="it-IT" sz="850" b="0" i="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UniMoRe</a:t>
            </a: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), gli argomenti che dovrebbero trovare maggiore attenzione nel Corso di Laurea sono quelli inerenti la relazione con il paziente, il processo decisionale e la gestione clinica più comune nella pratica non specialistica quotidiana.</a:t>
            </a:r>
          </a:p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 diplomati in Medicina d'Emergenza-Urgenza UNIMORE acquisiscono una preparazione adeguata pe </a:t>
            </a:r>
            <a:r>
              <a:rPr lang="it-IT" sz="850" b="0" i="0" dirty="0" err="1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</a:t>
            </a: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diversi scenari dell'emergenza e urgenza sia ospedaliera sia territoriale, ma necessitano di maggiori incentivi e facilitazioni nel loro lavoro professionale.</a:t>
            </a:r>
          </a:p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 qualità di Associazione pazienti possiamo portare un contributo in merito ai bisogni dei pazienti e per verificare quindi se le competenze messe a disposizione dagli studenti e dai corsi di studio siano in linea con questa parte dei fabbisogni</a:t>
            </a:r>
          </a:p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 NOSTRA ASSOCIAZIONE PUO' ESSERE UN'OPPORTUNITA' PER I NEO LAUREATI PER APPROCCIARSI ALL'ESPERIENZA PROFESSIONALE SIA NELL'AMBITO DELLA RICERCA ONCOLOGICA CHE DELLA ATTIVITA' ASSISTENZIALE, IN COLLABORAZIONE CON UNIMORE E AOU POLICLINICO.</a:t>
            </a:r>
          </a:p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Corso penso potrebbe sviluppare meglio attività collaborative tra professionisti medici tra di loro e con i professionisti sanitari</a:t>
            </a:r>
            <a:endParaRPr lang="it-IT" sz="850" dirty="0">
              <a:solidFill>
                <a:srgbClr val="20212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fronte di un aumento del numero di tirocini si auspica una sempre maggiore programmazione degli stessi con l'Azienda di riferimento</a:t>
            </a:r>
          </a:p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questo questionario sembra rivolto più ai direttore delle scuole di specialità che a tutti gli stakeholder</a:t>
            </a:r>
          </a:p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 certo, c'è spazio di miglioramento, ma molto è stato fatto e molto si sta facendo...</a:t>
            </a:r>
            <a:endParaRPr lang="it-IT" sz="850" dirty="0">
              <a:solidFill>
                <a:srgbClr val="20212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Ribadiamo l'opportunità di migliorare la formazione sui principi delle cure palliative</a:t>
            </a:r>
          </a:p>
          <a:p>
            <a:pPr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aumentare contatto e dialogo fra laureati e pazienti di varia educazione e cultura</a:t>
            </a:r>
          </a:p>
          <a:p>
            <a:pPr>
              <a:lnSpc>
                <a:spcPct val="100000"/>
              </a:lnSpc>
            </a:pPr>
            <a:r>
              <a:rPr lang="it-IT" sz="850" b="0" i="0" dirty="0">
                <a:solidFill>
                  <a:srgbClr val="202124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bisognerebbe migliorare alcune skills pratiche con formazione ecografica, capacità di leggere immagini, e capacità di lettura critica di articoli</a:t>
            </a:r>
          </a:p>
          <a:p>
            <a:pPr lvl="0" algn="just">
              <a:lnSpc>
                <a:spcPct val="120000"/>
              </a:lnSpc>
            </a:pPr>
            <a:endParaRPr lang="it-IT" sz="1050" b="0" i="0" dirty="0">
              <a:solidFill>
                <a:srgbClr val="202124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lnSpc>
                <a:spcPct val="120000"/>
              </a:lnSpc>
            </a:pPr>
            <a:endParaRPr lang="it-IT" sz="1050" b="0" i="0" dirty="0">
              <a:solidFill>
                <a:srgbClr val="202124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2409905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649" y="1914948"/>
            <a:ext cx="11798701" cy="4943052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Agenda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Presentazione dell’Incontro e Saluti (Prof. Paolo Ventura)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La complessità della gestione di un CdL in Medicina e Chirurgia: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       Eventi e provvedimenti che hanno caratterizzato il mandato precedente (2016-2022) (Prof.ssa Fausta Lui)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La Valutazione della Qualità del CdL in Medicina e Chirurgia (Dr.ssa Alina Maselli)</a:t>
              </a: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L’opinione delle Parti Interessate (Prof. Paolo Ventura)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Discussione</a:t>
              </a: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Conclusioni</a:t>
              </a: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4D4E6A0A-B0BC-0EF4-8223-325432DD9D31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Corso</a:t>
            </a:r>
            <a:r>
              <a:rPr kumimoji="0" lang="it-IT" sz="2000" b="1" i="0" u="none" strike="noStrike" kern="1200" cap="none" spc="-8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Laurea</a:t>
            </a:r>
            <a:r>
              <a:rPr kumimoji="0" lang="it-IT" sz="2000" b="1" i="0" u="none" strike="noStrike" kern="1200" cap="none" spc="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Magistrale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a</a:t>
            </a:r>
            <a:r>
              <a:rPr kumimoji="0" lang="it-IT" sz="2000" b="1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ciclo</a:t>
            </a:r>
            <a:r>
              <a:rPr kumimoji="0" lang="it-IT" sz="2000" b="1" i="0" u="none" strike="noStrike" kern="1200" cap="none" spc="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unico </a:t>
            </a:r>
            <a:r>
              <a:rPr kumimoji="0" lang="it-IT" sz="2000" b="1" i="0" u="none" strike="noStrike" kern="1200" cap="none" spc="-53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Medicina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Chirurgia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-3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Consultazione delle Parti Interessate</a:t>
            </a: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14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marzo</a:t>
            </a: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2025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671520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96649" y="1914948"/>
            <a:ext cx="11798701" cy="4943052"/>
            <a:chOff x="324609" y="3480809"/>
            <a:chExt cx="17634585" cy="1014285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4609" y="3480809"/>
              <a:ext cx="17634208" cy="1014223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35323" y="8567928"/>
              <a:ext cx="10814303" cy="305257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368808" y="3499104"/>
              <a:ext cx="17550765" cy="10058400"/>
            </a:xfrm>
            <a:custGeom>
              <a:avLst/>
              <a:gdLst/>
              <a:ahLst/>
              <a:cxnLst/>
              <a:rect l="l" t="t" r="r" b="b"/>
              <a:pathLst>
                <a:path w="17550765" h="10058400">
                  <a:moveTo>
                    <a:pt x="17550384" y="0"/>
                  </a:moveTo>
                  <a:lnTo>
                    <a:pt x="0" y="0"/>
                  </a:lnTo>
                  <a:lnTo>
                    <a:pt x="0" y="10058400"/>
                  </a:lnTo>
                  <a:lnTo>
                    <a:pt x="17550384" y="10058400"/>
                  </a:lnTo>
                  <a:lnTo>
                    <a:pt x="17550384" y="0"/>
                  </a:lnTo>
                  <a:close/>
                </a:path>
              </a:pathLst>
            </a:custGeom>
            <a:solidFill>
              <a:srgbClr val="C72405"/>
            </a:solidFill>
          </p:spPr>
          <p:txBody>
            <a:bodyPr wrap="square" lIns="0" tIns="0" rIns="0" bIns="0" rtlCol="0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Agenda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Presentazione dell’Incontro e Saluti (Prof. Paolo Ventura)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La complessità della gestione di un CdL in Medicina e Chirurgia: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       Eventi e provvedimenti che hanno caratterizzato il mandato precedente (2016-2022) (Prof.ssa Fausta Lui)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La Valutazione della Qualità del CdL in Medicina e Chirurgia (Dr.ssa Alina Maselli)</a:t>
              </a: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L’opinione delle Parti Interessate (Prof. Paolo Ventura)</a:t>
              </a: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Discussione</a:t>
              </a: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endParaRPr kumimoji="0" lang="it-IT" sz="2000" b="0" i="0" u="none" strike="noStrike" kern="1200" cap="none" spc="-5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  <a:p>
              <a:pPr marL="342900" marR="0" lvl="0" indent="-34290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-"/>
                <a:tabLst/>
                <a:defRPr/>
              </a:pPr>
              <a:r>
                <a:rPr kumimoji="0" lang="it-IT" sz="2000" b="0" i="0" u="none" strike="noStrike" kern="1200" cap="none" spc="-5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Conclusioni</a:t>
              </a: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pic>
        <p:nvPicPr>
          <p:cNvPr id="7" name="object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4D4E6A0A-B0BC-0EF4-8223-325432DD9D31}"/>
              </a:ext>
            </a:extLst>
          </p:cNvPr>
          <p:cNvSpPr txBox="1"/>
          <p:nvPr/>
        </p:nvSpPr>
        <p:spPr>
          <a:xfrm>
            <a:off x="4963887" y="0"/>
            <a:ext cx="7496416" cy="1914948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Corso</a:t>
            </a:r>
            <a:r>
              <a:rPr kumimoji="0" lang="it-IT" sz="2000" b="1" i="0" u="none" strike="noStrike" kern="1200" cap="none" spc="-8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Laurea</a:t>
            </a:r>
            <a:r>
              <a:rPr kumimoji="0" lang="it-IT" sz="2000" b="1" i="0" u="none" strike="noStrike" kern="1200" cap="none" spc="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Magistrale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a</a:t>
            </a:r>
            <a:r>
              <a:rPr kumimoji="0" lang="it-IT" sz="2000" b="1" i="0" u="none" strike="noStrike" kern="1200" cap="none" spc="-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ciclo</a:t>
            </a:r>
            <a:r>
              <a:rPr kumimoji="0" lang="it-IT" sz="2000" b="1" i="0" u="none" strike="noStrike" kern="1200" cap="none" spc="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unico </a:t>
            </a:r>
            <a:r>
              <a:rPr kumimoji="0" lang="it-IT" sz="2000" b="1" i="0" u="none" strike="noStrike" kern="1200" cap="none" spc="-535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in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Medicina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e</a:t>
            </a:r>
            <a:r>
              <a:rPr kumimoji="0" lang="it-IT" sz="2000" b="1" i="0" u="none" strike="noStrike" kern="1200" cap="none" spc="-3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Chirurgia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000" b="0" i="0" u="none" strike="noStrike" kern="1200" cap="none" spc="-3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Consultazione delle Parti Interessate</a:t>
            </a:r>
          </a:p>
          <a:p>
            <a:pPr marL="0" marR="1313815" lvl="0" indent="0" algn="ctr" defTabSz="457200" rtl="0" eaLnBrk="1" fontAlgn="auto" latinLnBrk="0" hangingPunct="1">
              <a:lnSpc>
                <a:spcPct val="100000"/>
              </a:lnSpc>
              <a:spcBef>
                <a:spcPts val="3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14 marzo 2025</a:t>
            </a:r>
            <a:endParaRPr kumimoji="0" sz="32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660607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resentarsi – My Rosetta Stone">
            <a:extLst>
              <a:ext uri="{FF2B5EF4-FFF2-40B4-BE49-F238E27FC236}">
                <a16:creationId xmlns:a16="http://schemas.microsoft.com/office/drawing/2014/main" id="{CAFD5D33-0BBF-BD37-C450-26A8B6B75A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23" y="3675030"/>
            <a:ext cx="3810000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DEB90789-8BAE-85D7-EBE0-56B9880DF373}"/>
              </a:ext>
            </a:extLst>
          </p:cNvPr>
          <p:cNvSpPr txBox="1"/>
          <p:nvPr/>
        </p:nvSpPr>
        <p:spPr>
          <a:xfrm>
            <a:off x="7289139" y="4843638"/>
            <a:ext cx="3855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5400" dirty="0">
                <a:solidFill>
                  <a:srgbClr val="C00000"/>
                </a:solidFill>
              </a:rPr>
              <a:t>Grazie</a:t>
            </a:r>
          </a:p>
        </p:txBody>
      </p:sp>
      <p:pic>
        <p:nvPicPr>
          <p:cNvPr id="6" name="object 7">
            <a:extLst>
              <a:ext uri="{FF2B5EF4-FFF2-40B4-BE49-F238E27FC236}">
                <a16:creationId xmlns:a16="http://schemas.microsoft.com/office/drawing/2014/main" id="{5541C361-B108-AA6D-313E-8FAF963A420C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47119" y="227744"/>
            <a:ext cx="2207501" cy="801624"/>
          </a:xfrm>
          <a:prstGeom prst="rect">
            <a:avLst/>
          </a:prstGeom>
        </p:spPr>
      </p:pic>
      <p:sp>
        <p:nvSpPr>
          <p:cNvPr id="7" name="object 8">
            <a:extLst>
              <a:ext uri="{FF2B5EF4-FFF2-40B4-BE49-F238E27FC236}">
                <a16:creationId xmlns:a16="http://schemas.microsoft.com/office/drawing/2014/main" id="{81029421-54D9-7BDE-5CD2-2BDF8AFE61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7119" y="1195299"/>
            <a:ext cx="3993198" cy="391133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 marL="6350">
              <a:spcBef>
                <a:spcPts val="50"/>
              </a:spcBef>
            </a:pPr>
            <a:r>
              <a:rPr sz="2500" spc="-3" dirty="0"/>
              <a:t>Facoltà</a:t>
            </a:r>
            <a:r>
              <a:rPr sz="2500" spc="-5" dirty="0"/>
              <a:t> </a:t>
            </a:r>
            <a:r>
              <a:rPr sz="2500" spc="-3" dirty="0"/>
              <a:t>di</a:t>
            </a:r>
            <a:r>
              <a:rPr sz="2500" spc="-23" dirty="0"/>
              <a:t> </a:t>
            </a:r>
            <a:r>
              <a:rPr sz="2500" dirty="0"/>
              <a:t>Medicina</a:t>
            </a:r>
            <a:r>
              <a:rPr sz="2500" spc="-5" dirty="0"/>
              <a:t> </a:t>
            </a:r>
            <a:r>
              <a:rPr sz="2500" dirty="0"/>
              <a:t>e</a:t>
            </a:r>
            <a:r>
              <a:rPr sz="2500" spc="-18" dirty="0"/>
              <a:t> </a:t>
            </a:r>
            <a:r>
              <a:rPr sz="2500" spc="-3" dirty="0"/>
              <a:t>Chirurgia</a:t>
            </a:r>
            <a:endParaRPr sz="2500" dirty="0"/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57BFB699-AD97-F13C-1CEE-0AE8CC83BD5A}"/>
              </a:ext>
            </a:extLst>
          </p:cNvPr>
          <p:cNvSpPr txBox="1"/>
          <p:nvPr/>
        </p:nvSpPr>
        <p:spPr>
          <a:xfrm>
            <a:off x="5202012" y="2057100"/>
            <a:ext cx="7496416" cy="2222724"/>
          </a:xfrm>
          <a:prstGeom prst="rect">
            <a:avLst/>
          </a:prstGeom>
        </p:spPr>
        <p:txBody>
          <a:bodyPr vert="horz" wrap="square" lIns="0" tIns="6668" rIns="0" bIns="0" rtlCol="0">
            <a:spAutoFit/>
          </a:bodyPr>
          <a:lstStyle/>
          <a:p>
            <a:pPr marR="1313815" algn="ctr" defTabSz="457200">
              <a:spcBef>
                <a:spcPts val="3"/>
              </a:spcBef>
            </a:pP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Corso</a:t>
            </a:r>
            <a:r>
              <a:rPr lang="it-IT" sz="2000" b="1" spc="-8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di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Laurea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Magistrale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 a</a:t>
            </a:r>
            <a:r>
              <a:rPr lang="it-IT" sz="2000" b="1" spc="-5" dirty="0">
                <a:solidFill>
                  <a:srgbClr val="C00000"/>
                </a:solidFill>
                <a:cs typeface="Calibri"/>
              </a:rPr>
              <a:t> ciclo</a:t>
            </a:r>
            <a:r>
              <a:rPr lang="it-IT" sz="2000" b="1" spc="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unico </a:t>
            </a:r>
            <a:r>
              <a:rPr lang="it-IT" sz="2000" b="1" spc="-535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in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Medicina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e</a:t>
            </a:r>
            <a:r>
              <a:rPr lang="it-IT" sz="2000" b="1" spc="-3" dirty="0">
                <a:solidFill>
                  <a:srgbClr val="C00000"/>
                </a:solidFill>
                <a:cs typeface="Calibri"/>
              </a:rPr>
              <a:t> </a:t>
            </a:r>
            <a:r>
              <a:rPr lang="it-IT" sz="2000" b="1" dirty="0">
                <a:solidFill>
                  <a:srgbClr val="C00000"/>
                </a:solidFill>
                <a:cs typeface="Calibri"/>
              </a:rPr>
              <a:t>Chirurgia</a:t>
            </a:r>
            <a:endParaRPr lang="it-IT" sz="1600" dirty="0">
              <a:solidFill>
                <a:srgbClr val="C00000"/>
              </a:solidFill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endParaRPr lang="it-IT" sz="2000" spc="-3" dirty="0">
              <a:solidFill>
                <a:srgbClr val="C00000"/>
              </a:solidFill>
              <a:latin typeface="Calibri"/>
              <a:cs typeface="Calibri"/>
            </a:endParaRP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Consultazione delle Parti Interessate</a:t>
            </a:r>
          </a:p>
          <a:p>
            <a:pPr marR="1313815" algn="ctr" defTabSz="457200">
              <a:spcBef>
                <a:spcPts val="3"/>
              </a:spcBef>
            </a:pPr>
            <a:r>
              <a:rPr lang="it-IT" sz="3200" b="1" dirty="0">
                <a:solidFill>
                  <a:srgbClr val="C00000"/>
                </a:solidFill>
                <a:latin typeface="Calibri"/>
                <a:cs typeface="Calibri"/>
              </a:rPr>
              <a:t>14 marzo 2025</a:t>
            </a:r>
            <a:endParaRPr sz="3200" b="1" dirty="0">
              <a:solidFill>
                <a:srgbClr val="C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4681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10A530-8991-3CDF-F3AB-7FD1C953A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3014" y="474970"/>
            <a:ext cx="7901998" cy="461665"/>
          </a:xfrm>
        </p:spPr>
        <p:txBody>
          <a:bodyPr/>
          <a:lstStyle/>
          <a:p>
            <a:r>
              <a:rPr lang="it-IT" dirty="0"/>
              <a:t>La Gestione del CdL in Medicina nel 2024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A8096F1-1165-3CCF-F7D7-28CBB36F05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15616" y="2164357"/>
            <a:ext cx="9722498" cy="2827521"/>
          </a:xfrm>
        </p:spPr>
        <p:txBody>
          <a:bodyPr>
            <a:normAutofit fontScale="92500" lnSpcReduction="20000"/>
          </a:bodyPr>
          <a:lstStyle/>
          <a:p>
            <a:r>
              <a:rPr lang="it-IT" dirty="0"/>
              <a:t>Problemi emergenti</a:t>
            </a:r>
          </a:p>
          <a:p>
            <a:pPr marL="0" indent="0">
              <a:buNone/>
            </a:pPr>
            <a:endParaRPr lang="it-IT" dirty="0"/>
          </a:p>
          <a:p>
            <a:pPr lvl="1"/>
            <a:r>
              <a:rPr lang="it-IT" dirty="0"/>
              <a:t>Aumento della Numerosità degli iscritti (216)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Accreditamento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Ingresso a Medicina 2025-26</a:t>
            </a:r>
          </a:p>
          <a:p>
            <a:pPr lvl="1"/>
            <a:endParaRPr lang="it-IT" dirty="0"/>
          </a:p>
          <a:p>
            <a:pPr lvl="1"/>
            <a:r>
              <a:rPr lang="it-IT" dirty="0"/>
              <a:t>Dati laureati</a:t>
            </a:r>
          </a:p>
        </p:txBody>
      </p:sp>
    </p:spTree>
    <p:extLst>
      <p:ext uri="{BB962C8B-B14F-4D97-AF65-F5344CB8AC3E}">
        <p14:creationId xmlns:p14="http://schemas.microsoft.com/office/powerpoint/2010/main" val="2444685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10AB72-A5D7-4D4C-6A49-3D8000B70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45720" tIns="22860" rIns="45720" bIns="22860" rtlCol="0" anchor="ctr">
            <a:normAutofit/>
          </a:bodyPr>
          <a:lstStyle/>
          <a:p>
            <a:pPr algn="ctr" rtl="0">
              <a:lnSpc>
                <a:spcPct val="90000"/>
              </a:lnSpc>
              <a:spcBef>
                <a:spcPct val="0"/>
              </a:spcBef>
            </a:pPr>
            <a:r>
              <a:rPr lang="en-US" sz="3600">
                <a:solidFill>
                  <a:srgbClr val="FFFFFF"/>
                </a:solidFill>
                <a:latin typeface="+mj-lt"/>
                <a:cs typeface="+mj-cs"/>
              </a:rPr>
              <a:t>Ingresso a Medicina 2025-26</a:t>
            </a:r>
          </a:p>
        </p:txBody>
      </p:sp>
      <p:pic>
        <p:nvPicPr>
          <p:cNvPr id="1026" name="Picture 2" descr="Punto Interrogativo Domanda - Immagini gratis su Pixabay">
            <a:extLst>
              <a:ext uri="{FF2B5EF4-FFF2-40B4-BE49-F238E27FC236}">
                <a16:creationId xmlns:a16="http://schemas.microsoft.com/office/drawing/2014/main" id="{18E1736C-DF92-E34E-A9EC-E87217BB26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0" y="1876174"/>
            <a:ext cx="4075938" cy="4075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4D71D166-55FB-2AB5-9418-41EED491A4BF}"/>
              </a:ext>
            </a:extLst>
          </p:cNvPr>
          <p:cNvSpPr txBox="1"/>
          <p:nvPr/>
        </p:nvSpPr>
        <p:spPr>
          <a:xfrm>
            <a:off x="1028700" y="3056228"/>
            <a:ext cx="40759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it-IT" dirty="0"/>
              <a:t>Ingresso a Medicina 2025-26</a:t>
            </a:r>
          </a:p>
        </p:txBody>
      </p:sp>
    </p:spTree>
    <p:extLst>
      <p:ext uri="{BB962C8B-B14F-4D97-AF65-F5344CB8AC3E}">
        <p14:creationId xmlns:p14="http://schemas.microsoft.com/office/powerpoint/2010/main" val="4002006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3C3818-2A1C-8032-D12D-3B7B37C55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5621189" cy="461665"/>
          </a:xfrm>
        </p:spPr>
        <p:txBody>
          <a:bodyPr/>
          <a:lstStyle/>
          <a:p>
            <a:r>
              <a:rPr lang="it-IT" dirty="0"/>
              <a:t>Ipotesi in corso di valutazione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BF3E3DE6-4BDE-0451-453E-A43E5697515C}"/>
              </a:ext>
            </a:extLst>
          </p:cNvPr>
          <p:cNvSpPr txBox="1"/>
          <p:nvPr/>
        </p:nvSpPr>
        <p:spPr>
          <a:xfrm>
            <a:off x="608076" y="1972056"/>
            <a:ext cx="10744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sz="1600" dirty="0"/>
              <a:t>Ingresso previa iscrizione </a:t>
            </a:r>
            <a:r>
              <a:rPr lang="it-IT" sz="1600" b="1" dirty="0"/>
              <a:t>a frequentare primo semestre </a:t>
            </a:r>
            <a:r>
              <a:rPr lang="it-IT" sz="1600" dirty="0"/>
              <a:t>di </a:t>
            </a:r>
            <a:r>
              <a:rPr lang="it-IT" sz="1600" b="1" dirty="0"/>
              <a:t>tutti</a:t>
            </a:r>
            <a:r>
              <a:rPr lang="it-IT" sz="1600" dirty="0"/>
              <a:t> gli studenti che lo desiderano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it-IT" sz="1600" dirty="0"/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sz="1600" dirty="0"/>
              <a:t>In sede di iscrizione (</a:t>
            </a:r>
            <a:r>
              <a:rPr lang="it-IT" sz="1600" dirty="0" err="1"/>
              <a:t>pagameto</a:t>
            </a:r>
            <a:r>
              <a:rPr lang="it-IT" sz="1600" dirty="0"/>
              <a:t> prima rata) gli studenti dovranno indicare un secondo </a:t>
            </a:r>
            <a:r>
              <a:rPr lang="it-IT" sz="1600" dirty="0" err="1"/>
              <a:t>CdS</a:t>
            </a:r>
            <a:r>
              <a:rPr lang="it-IT" sz="1600" dirty="0"/>
              <a:t> (Farmacia, Biologia, Biotecnologie, …) </a:t>
            </a:r>
            <a:r>
              <a:rPr lang="it-IT" sz="1600" b="1" dirty="0"/>
              <a:t>di loro gradimento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it-IT" sz="1600" dirty="0"/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sz="1600" dirty="0"/>
              <a:t>Durante il primo semestre gli studenti frequenteranno lezioni di </a:t>
            </a:r>
            <a:r>
              <a:rPr lang="it-IT" sz="1600" b="1" dirty="0"/>
              <a:t>Fisica, Chimica e Biologia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it-IT" sz="1600" b="1" dirty="0"/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sz="1600" dirty="0"/>
              <a:t>Al termine del semestre gli studenti dovranno fare gli esami delle materie in oggetto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it-IT" sz="1600" dirty="0"/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sz="1600" dirty="0"/>
              <a:t>Terminati gli esami ci sarà </a:t>
            </a:r>
            <a:r>
              <a:rPr lang="it-IT" sz="1600" b="1" dirty="0"/>
              <a:t>una modalità di selezione  </a:t>
            </a:r>
            <a:r>
              <a:rPr lang="it-IT" sz="1600" dirty="0"/>
              <a:t>(media esami ? Test di ingresso ?) su base nazionale e </a:t>
            </a:r>
            <a:r>
              <a:rPr lang="it-IT" sz="1600" b="1" dirty="0"/>
              <a:t>solo gli studenti selezionati proseguiranno nel corso di Medicina e Chirurgia secondo i posti disponibili nelle varie sedi (Modena 216)</a:t>
            </a:r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endParaRPr lang="it-IT" sz="1600" dirty="0"/>
          </a:p>
          <a:p>
            <a:pPr marL="285750" indent="-285750" algn="just">
              <a:buClr>
                <a:srgbClr val="C00000"/>
              </a:buClr>
              <a:buFont typeface="Wingdings" panose="05000000000000000000" pitchFamily="2" charset="2"/>
              <a:buChar char="ü"/>
            </a:pPr>
            <a:r>
              <a:rPr lang="it-IT" sz="1600" dirty="0"/>
              <a:t>Gli </a:t>
            </a:r>
            <a:r>
              <a:rPr lang="it-IT" sz="1600" b="1" dirty="0"/>
              <a:t>studenti non selezionati (se lo vorranno) </a:t>
            </a:r>
            <a:r>
              <a:rPr lang="it-IT" sz="1600" dirty="0"/>
              <a:t>proseguiranno il loro percorso nel </a:t>
            </a:r>
            <a:r>
              <a:rPr lang="it-IT" sz="1600" dirty="0" err="1"/>
              <a:t>CdS</a:t>
            </a:r>
            <a:r>
              <a:rPr lang="it-IT" sz="1600" dirty="0"/>
              <a:t> di gradimento che hanno indicato al momento dell’iscrizione, portandosi dietro i CFU degli esami svolti nel primo semestre frequentato</a:t>
            </a:r>
          </a:p>
        </p:txBody>
      </p:sp>
    </p:spTree>
    <p:extLst>
      <p:ext uri="{BB962C8B-B14F-4D97-AF65-F5344CB8AC3E}">
        <p14:creationId xmlns:p14="http://schemas.microsoft.com/office/powerpoint/2010/main" val="169477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3512E4-7519-D260-A95F-DC67B7198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7102" y="2366665"/>
            <a:ext cx="9944100" cy="3733800"/>
          </a:xfrm>
        </p:spPr>
        <p:txBody>
          <a:bodyPr/>
          <a:lstStyle/>
          <a:p>
            <a:r>
              <a:rPr lang="it-IT" dirty="0"/>
              <a:t>Data Termine Iscrizione? </a:t>
            </a:r>
            <a:br>
              <a:rPr lang="it-IT" dirty="0"/>
            </a:br>
            <a:br>
              <a:rPr lang="it-IT" dirty="0"/>
            </a:br>
            <a:r>
              <a:rPr lang="it-IT" dirty="0"/>
              <a:t>Date Inizio Lezioni ? (Anticipo?)</a:t>
            </a:r>
            <a:br>
              <a:rPr lang="it-IT" dirty="0"/>
            </a:br>
            <a:br>
              <a:rPr lang="it-IT" dirty="0"/>
            </a:br>
            <a:r>
              <a:rPr lang="it-IT" dirty="0"/>
              <a:t>Lezioni dove e come ? (disponibilità di aule adeguate)</a:t>
            </a:r>
            <a:br>
              <a:rPr lang="it-IT" dirty="0"/>
            </a:br>
            <a:br>
              <a:rPr lang="it-IT" dirty="0"/>
            </a:br>
            <a:r>
              <a:rPr lang="it-IT" dirty="0"/>
              <a:t>Modalità di Selezione per Proseguimento?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endParaRPr lang="it-IT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2A29C3C-A029-0BCD-3729-8EE47C1D5E1E}"/>
              </a:ext>
            </a:extLst>
          </p:cNvPr>
          <p:cNvSpPr txBox="1"/>
          <p:nvPr/>
        </p:nvSpPr>
        <p:spPr>
          <a:xfrm>
            <a:off x="2209800" y="5638800"/>
            <a:ext cx="8343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C00000"/>
                </a:solidFill>
              </a:rPr>
              <a:t>NB. Il numero programmato a Medicina di fatto </a:t>
            </a:r>
            <a:r>
              <a:rPr lang="it-IT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Rimane</a:t>
            </a:r>
          </a:p>
        </p:txBody>
      </p:sp>
    </p:spTree>
    <p:extLst>
      <p:ext uri="{BB962C8B-B14F-4D97-AF65-F5344CB8AC3E}">
        <p14:creationId xmlns:p14="http://schemas.microsoft.com/office/powerpoint/2010/main" val="3434521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po 14">
            <a:extLst>
              <a:ext uri="{FF2B5EF4-FFF2-40B4-BE49-F238E27FC236}">
                <a16:creationId xmlns:a16="http://schemas.microsoft.com/office/drawing/2014/main" id="{DB6A730B-C0A1-4371-AAA3-600DF1C15CE1}"/>
              </a:ext>
            </a:extLst>
          </p:cNvPr>
          <p:cNvGrpSpPr/>
          <p:nvPr/>
        </p:nvGrpSpPr>
        <p:grpSpPr>
          <a:xfrm>
            <a:off x="299244" y="924145"/>
            <a:ext cx="5540604" cy="5083463"/>
            <a:chOff x="1143000" y="3886200"/>
            <a:chExt cx="9982200" cy="8785830"/>
          </a:xfrm>
          <a:solidFill>
            <a:schemeClr val="bg1"/>
          </a:solidFill>
        </p:grpSpPr>
        <p:graphicFrame>
          <p:nvGraphicFramePr>
            <p:cNvPr id="16" name="Grafico 15">
              <a:extLst>
                <a:ext uri="{FF2B5EF4-FFF2-40B4-BE49-F238E27FC236}">
                  <a16:creationId xmlns:a16="http://schemas.microsoft.com/office/drawing/2014/main" id="{9FA17642-0DE2-9370-1F6E-7534A4E8013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86362598"/>
                </p:ext>
              </p:extLst>
            </p:nvPr>
          </p:nvGraphicFramePr>
          <p:xfrm>
            <a:off x="1143000" y="3886200"/>
            <a:ext cx="9982200" cy="8001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CasellaDiTesto 16">
              <a:extLst>
                <a:ext uri="{FF2B5EF4-FFF2-40B4-BE49-F238E27FC236}">
                  <a16:creationId xmlns:a16="http://schemas.microsoft.com/office/drawing/2014/main" id="{F213B9D8-2724-F8C7-0824-512FC987CDD2}"/>
                </a:ext>
              </a:extLst>
            </p:cNvPr>
            <p:cNvSpPr txBox="1"/>
            <p:nvPr/>
          </p:nvSpPr>
          <p:spPr>
            <a:xfrm>
              <a:off x="2438400" y="11594812"/>
              <a:ext cx="8458200" cy="107721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Percentuale di superamento esami per anno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(dati ultimi 3 anni)</a:t>
              </a:r>
            </a:p>
          </p:txBody>
        </p:sp>
      </p:grp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00BFE3A-A99D-F789-1DBE-B255A450E45F}"/>
              </a:ext>
            </a:extLst>
          </p:cNvPr>
          <p:cNvSpPr txBox="1"/>
          <p:nvPr/>
        </p:nvSpPr>
        <p:spPr>
          <a:xfrm>
            <a:off x="6195943" y="4676446"/>
            <a:ext cx="5696813" cy="707886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white"/>
                </a:solidFill>
                <a:latin typeface="Calibri"/>
              </a:rPr>
              <a:t>Laureati in Corso 2024 : 118 / 131 (90%)</a:t>
            </a:r>
          </a:p>
          <a:p>
            <a:r>
              <a:rPr lang="it-IT" sz="2000" dirty="0">
                <a:solidFill>
                  <a:prstClr val="white"/>
                </a:solidFill>
                <a:latin typeface="Calibri"/>
              </a:rPr>
              <a:t>(2024)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E3FBDE7C-E7B8-FB47-BAD7-DB5D08E7B04B}"/>
              </a:ext>
            </a:extLst>
          </p:cNvPr>
          <p:cNvSpPr txBox="1"/>
          <p:nvPr/>
        </p:nvSpPr>
        <p:spPr>
          <a:xfrm>
            <a:off x="6195943" y="5462935"/>
            <a:ext cx="5696813" cy="707886"/>
          </a:xfrm>
          <a:prstGeom prst="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prstClr val="white"/>
                </a:solidFill>
                <a:latin typeface="Calibri"/>
              </a:rPr>
              <a:t>Laureati nel 2024 rispetto alla loro coorte : 118 / 140 : 84.2%</a:t>
            </a:r>
          </a:p>
        </p:txBody>
      </p: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CBDEBEAA-F7C7-5990-2A49-B7010481376E}"/>
              </a:ext>
            </a:extLst>
          </p:cNvPr>
          <p:cNvGrpSpPr/>
          <p:nvPr/>
        </p:nvGrpSpPr>
        <p:grpSpPr>
          <a:xfrm>
            <a:off x="6195943" y="374904"/>
            <a:ext cx="5625444" cy="4222939"/>
            <a:chOff x="14020800" y="3429000"/>
            <a:chExt cx="7578789" cy="7326212"/>
          </a:xfrm>
          <a:solidFill>
            <a:schemeClr val="bg1"/>
          </a:solidFill>
        </p:grpSpPr>
        <p:graphicFrame>
          <p:nvGraphicFramePr>
            <p:cNvPr id="20" name="Grafico 19">
              <a:extLst>
                <a:ext uri="{FF2B5EF4-FFF2-40B4-BE49-F238E27FC236}">
                  <a16:creationId xmlns:a16="http://schemas.microsoft.com/office/drawing/2014/main" id="{61B4DE99-42FD-FB11-53B3-F212AF46C62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19015784"/>
                </p:ext>
              </p:extLst>
            </p:nvPr>
          </p:nvGraphicFramePr>
          <p:xfrm>
            <a:off x="14020800" y="3429000"/>
            <a:ext cx="7464490" cy="661070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1" name="CasellaDiTesto 20">
              <a:extLst>
                <a:ext uri="{FF2B5EF4-FFF2-40B4-BE49-F238E27FC236}">
                  <a16:creationId xmlns:a16="http://schemas.microsoft.com/office/drawing/2014/main" id="{E6E9A404-B59F-1BFE-E1C2-969A3B8AEFC9}"/>
                </a:ext>
              </a:extLst>
            </p:cNvPr>
            <p:cNvSpPr txBox="1"/>
            <p:nvPr/>
          </p:nvSpPr>
          <p:spPr>
            <a:xfrm>
              <a:off x="15338124" y="9549135"/>
              <a:ext cx="914400" cy="6269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108</a:t>
              </a:r>
            </a:p>
          </p:txBody>
        </p:sp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890CEB30-C755-9F61-DB35-D07A934B6A79}"/>
                </a:ext>
              </a:extLst>
            </p:cNvPr>
            <p:cNvSpPr txBox="1"/>
            <p:nvPr/>
          </p:nvSpPr>
          <p:spPr>
            <a:xfrm>
              <a:off x="17569848" y="9557993"/>
              <a:ext cx="914400" cy="6269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109.4</a:t>
              </a:r>
            </a:p>
          </p:txBody>
        </p:sp>
        <p:sp>
          <p:nvSpPr>
            <p:cNvPr id="23" name="CasellaDiTesto 22">
              <a:extLst>
                <a:ext uri="{FF2B5EF4-FFF2-40B4-BE49-F238E27FC236}">
                  <a16:creationId xmlns:a16="http://schemas.microsoft.com/office/drawing/2014/main" id="{D734F3AB-ADC4-A955-54EA-1C0E96483143}"/>
                </a:ext>
              </a:extLst>
            </p:cNvPr>
            <p:cNvSpPr txBox="1"/>
            <p:nvPr/>
          </p:nvSpPr>
          <p:spPr>
            <a:xfrm>
              <a:off x="19687273" y="9480951"/>
              <a:ext cx="914400" cy="62693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109</a:t>
              </a:r>
            </a:p>
          </p:txBody>
        </p:sp>
        <p:sp>
          <p:nvSpPr>
            <p:cNvPr id="24" name="CasellaDiTesto 23">
              <a:extLst>
                <a:ext uri="{FF2B5EF4-FFF2-40B4-BE49-F238E27FC236}">
                  <a16:creationId xmlns:a16="http://schemas.microsoft.com/office/drawing/2014/main" id="{D6E415B2-0E5F-9E60-8316-0F1F3D35E450}"/>
                </a:ext>
              </a:extLst>
            </p:cNvPr>
            <p:cNvSpPr txBox="1"/>
            <p:nvPr/>
          </p:nvSpPr>
          <p:spPr>
            <a:xfrm>
              <a:off x="14135099" y="10185266"/>
              <a:ext cx="7464490" cy="56994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4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</a:rPr>
                <a:t>Numero di Laureati e numero di laureati in corso ultime 3 sedute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124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C00000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FFFF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FFFF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676</TotalTime>
  <Words>2388</Words>
  <Application>Microsoft Office PowerPoint</Application>
  <PresentationFormat>Widescreen</PresentationFormat>
  <Paragraphs>273</Paragraphs>
  <Slides>44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44</vt:i4>
      </vt:variant>
    </vt:vector>
  </HeadingPairs>
  <TitlesOfParts>
    <vt:vector size="50" baseType="lpstr">
      <vt:lpstr>Arial</vt:lpstr>
      <vt:lpstr>Calibri</vt:lpstr>
      <vt:lpstr>Symbol</vt:lpstr>
      <vt:lpstr>Wingdings</vt:lpstr>
      <vt:lpstr>1_Office Theme</vt:lpstr>
      <vt:lpstr>2_Office Theme</vt:lpstr>
      <vt:lpstr>Facoltà di Medicina e Chirurgia</vt:lpstr>
      <vt:lpstr>Facoltà di Medicina e Chirurgia</vt:lpstr>
      <vt:lpstr>Presentazione standard di PowerPoint</vt:lpstr>
      <vt:lpstr>Facoltà di Medicina e Chirurgia</vt:lpstr>
      <vt:lpstr>La Gestione del CdL in Medicina nel 2024</vt:lpstr>
      <vt:lpstr>Ingresso a Medicina 2025-26</vt:lpstr>
      <vt:lpstr>Ipotesi in corso di valutazione </vt:lpstr>
      <vt:lpstr>Data Termine Iscrizione?   Date Inizio Lezioni ? (Anticipo?)  Lezioni dove e come ? (disponibilità di aule adeguate)  Modalità di Selezione per Proseguimento?    </vt:lpstr>
      <vt:lpstr>Presentazione standard di PowerPoint</vt:lpstr>
      <vt:lpstr>Facoltà di Medicina e Chirurgia</vt:lpstr>
      <vt:lpstr>Presentazione standard di PowerPoint</vt:lpstr>
      <vt:lpstr> Ha già partecipato ad una precedente consultazione? </vt:lpstr>
      <vt:lpstr> Qual è la sua conoscenza delle competenze degli studenti e dei neolaureati del Corso di Laurea in Medicina e Chirurgia? </vt:lpstr>
      <vt:lpstr>Presentazione standard di PowerPoint</vt:lpstr>
      <vt:lpstr> Con quanti studenti e neolaureati del Corso è venuto in contatto negli ultimi 3 anni? </vt:lpstr>
      <vt:lpstr>2) Con quanti studenti e neolaureati del Corso è venuto in contatto negli ultimi 3 anni?  </vt:lpstr>
      <vt:lpstr>Ritiene che il Corso di Studi abbia attualmente un’offerta formativa adeguata per coloro che desiderano accedere alla professione? </vt:lpstr>
      <vt:lpstr> Nella vostra Azienda fate affiancamento al neo assunto con le figure professionali di riferimento? </vt:lpstr>
      <vt:lpstr>Ritiene che il Corso di Studi attualmente risponda ai Suoi bisogni, in qualità di Parte Interessata? </vt:lpstr>
      <vt:lpstr>Nella vostra Azienda, offrite opportunità di formazione specifica al neo assunto nell’ambito di Vostro interesse? </vt:lpstr>
      <vt:lpstr>Chi ha risposto “Sì”, quali ritiene siano le competenze peculiari al ruolo da sviluppare durante il Corso di Studi? </vt:lpstr>
      <vt:lpstr>Chi ha risposto “Sì”, quali ritiene siano le competenze peculiari al ruolo da sviluppare durante il Corso di Studi? </vt:lpstr>
      <vt:lpstr>Ritiene che il Corso di Studi dovrebbe approfondire l’offerta formativa in qualche ambito per preparare meglio al mondo del lavoro i futuri professionisti e offrire loro più chances di impiego? </vt:lpstr>
      <vt:lpstr>Pensa che la sua Azienda assumerà o intratterrà rapporti professionali con studenti o laureati del Corso di Studi nei prossimi tre anni? </vt:lpstr>
      <vt:lpstr>Presentazione standard di PowerPoint</vt:lpstr>
      <vt:lpstr>Presentazione standard di PowerPoint</vt:lpstr>
      <vt:lpstr>Presentazione standard di PowerPoint</vt:lpstr>
      <vt:lpstr>Commenti/ Suggerimenti: </vt:lpstr>
      <vt:lpstr>Commenti/ Suggerimenti: </vt:lpstr>
      <vt:lpstr>Parti interessate 2024 vs 2025</vt:lpstr>
      <vt:lpstr>Qual è la sua conoscenza delle competenze degli studenti del Corso di Laurea in Medicina e Chirurgia? </vt:lpstr>
      <vt:lpstr>Presentazione standard di PowerPoint</vt:lpstr>
      <vt:lpstr>Con quanti studenti del Corso è venuto in contatto negli ultimi 3 anni? </vt:lpstr>
      <vt:lpstr>Con quanti neolaureati del Corso è venuto in contatto negli ultimi 3 anni? </vt:lpstr>
      <vt:lpstr>Ritiene che il Corso di Studi abbia attualmente un’offerta formativa adeguata per coloro che desiderano accedere alla professione? </vt:lpstr>
      <vt:lpstr>Nella vostra Azienda fate affiancamento al neo assunto con le figure professionali di riferimento? </vt:lpstr>
      <vt:lpstr>Ritiene che il Corso di Studi attualmente risponda ai Suoi bisogni, in qualità di Parte Interessata? </vt:lpstr>
      <vt:lpstr>Nella vostra Azienda, offrite opportunità di formazione specifica al neo assunto nell’ambito di Vostro interesse? </vt:lpstr>
      <vt:lpstr>Ritiene che il Corso di Studi dovrebbe approfondire l’offerta formativa in qualche ambito per preparare meglio al mondo del lavoro i futuri professionisti e offrire loro più chances di impiego? </vt:lpstr>
      <vt:lpstr>Pensa che la sua Azienda assumerà o intratterrà rapporti professionali con studenti o laureati del Corso di Studi nei prossimi tre anni? </vt:lpstr>
      <vt:lpstr>Commenti/ Suggerimenti: </vt:lpstr>
      <vt:lpstr>Facoltà di Medicina e Chirurgia</vt:lpstr>
      <vt:lpstr>Facoltà di Medicina e Chirurgia</vt:lpstr>
      <vt:lpstr>Facoltà di Medicina e Chirurgia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Facoltà di Medicina e Chirurgia</dc:title>
  <dc:creator>Paolo Ventura</dc:creator>
  <cp:lastModifiedBy>Paolo VENTURA</cp:lastModifiedBy>
  <cp:revision>67</cp:revision>
  <dcterms:created xsi:type="dcterms:W3CDTF">2023-03-09T18:19:44Z</dcterms:created>
  <dcterms:modified xsi:type="dcterms:W3CDTF">2025-03-13T09:33:33Z</dcterms:modified>
</cp:coreProperties>
</file>