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72"/>
  </p:normalViewPr>
  <p:slideViewPr>
    <p:cSldViewPr snapToGrid="0">
      <p:cViewPr varScale="1">
        <p:scale>
          <a:sx n="108" d="100"/>
          <a:sy n="108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44FF99-F8D9-47F8-7BC9-8BF2D9A67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56B6112-A127-6A64-8048-0254E93D4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9FFF89-58AC-A5E7-2E59-E97EED1DF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75A7C74-CE06-458F-BBFF-A3AD12EB5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BE7297-1E2A-265A-BE81-D2EF27930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066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479DCF-08F2-CF2D-F782-4352595FE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665D1DE-B959-1B97-262D-5456C2CA6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AFEDEF-F9AA-72D0-52B3-DAAB5A57C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82D2FB-31C1-E8AA-A536-F794258BE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C44977-AE6D-143F-DE9F-353FE216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8769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042D6ED-EBDB-58DF-C278-1505564971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120C534-8F53-2BD9-A291-EEBC6D148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0A4BA7-78F8-5DA3-9F96-3A5A2C5B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249906-4E99-6B64-E191-6635A9602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7E2553-BBE2-0F15-6D63-7D6FC338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945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A91A84-33C0-ED10-DED9-13B5959BE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340908-1857-8D8F-469B-75F1B4030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2E2839-A76D-ED1C-C88C-F3E32049D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D2952E-1F7E-DD68-5F4D-EF1D196DD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C7A176-33F2-4829-EE9F-070735A1A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9325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4556F3-EDCE-052E-F485-CAA267372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EF6A9B9-20E1-7A6F-B078-95969A40F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E1F705-35A3-3EF4-0936-59E188145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68F34D-BC60-7C9A-97A1-171B1B262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DE8768-3F41-37B7-0C9C-49AEDA77E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171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4CA323-61FF-C3CC-1438-44CD067F9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0365DB-ED07-F8C9-DE4E-5F767AD42E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7AA64B9-2434-7E87-559E-D011A4198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E0909CC-D87E-2813-5141-6F4A58B2C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299F709-3980-CC85-27C5-00670E456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5B217E7-C30F-ADFF-FB4D-04714DF0C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698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923EBD-7F1C-0F2A-2A31-3FB1A254E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982BC5B-67C1-D5C8-8159-4FD52837A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77B8EF-18EB-C8AF-89A6-2B391A281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925F7E8-2290-2A94-A25C-1B9B61013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A86977B-A0A5-9CCA-5889-375FA09A91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596B8D0-7B47-31B1-BCA3-887A42AFF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A199A7F-B19D-EFF7-4C62-666908D23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6C55CD5-28A6-5A98-A702-F5451382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001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9390F7-FE60-5757-5907-D94354AB9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B2C8699-EF8D-7ABA-5980-37352ADCF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C1F69FD-64F5-4DC7-4C7C-38530BBD1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39DF826-6281-40BA-2FDA-0CFA371FB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082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B061152-39AB-9C64-7F6B-DCFA3864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3996C37-7D05-12D7-0867-A3DE6CE63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4F8E7C1-2336-2F20-3913-427600372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33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5BEE48-89BB-20EB-A0D0-0A4C0697F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996ABD-94DD-37B6-E29E-1B8A339B8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D7B7CA2-1EC0-EC59-9285-1FEB5D77D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79E589-D66A-9996-AEA0-1977C416F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C8B7569-D750-699F-1B42-9E480216A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737164-C10A-F3FF-3DCE-2022CD61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481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4D8302-F10D-3202-398F-2E0C56027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0D7FB23-21CB-17B6-C14A-4721ED1338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D3ED9C8-7BA5-8D02-65C8-D3380F716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FC40FC-2873-0184-B48D-897285834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991FCB-4560-9308-B9F1-3DC03D336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6DEE2C-AB3F-DD73-91C3-AF3EDC59B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906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B964CA1-6F07-297C-474E-15CF54BFB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EF83359-6F82-3E3C-9F28-B83C7A83D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52EC28-908C-FE9F-42B4-8D430B0552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266855-A2EE-184E-A43F-B94F18185213}" type="datetimeFigureOut">
              <a:rPr lang="it-IT" smtClean="0"/>
              <a:t>15/12/25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8E006E-780E-1A0E-CF7F-5E0D77645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89A222-6159-B867-DB53-3BF3D6F686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C8488-7117-354D-8647-0B1DFFF3C3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501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egrestud@unimore.it)/" TargetMode="External"/><Relationship Id="rId2" Type="http://schemas.openxmlformats.org/officeDocument/2006/relationships/hyperlink" Target="mailto:cdlmed@unimore.i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tudentimobility@unimore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196169-4FCA-EEF0-733D-E38863019B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Riunione Erasmus</a:t>
            </a:r>
            <a:br>
              <a:rPr lang="it-IT" dirty="0"/>
            </a:br>
            <a:r>
              <a:rPr lang="it-IT" dirty="0" err="1"/>
              <a:t>CdL</a:t>
            </a:r>
            <a:r>
              <a:rPr lang="it-IT" dirty="0"/>
              <a:t> Medicina e Chirurgia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9F0D177-B702-B3E8-697C-B9C87A99E9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1656"/>
            <a:ext cx="9144000" cy="526143"/>
          </a:xfrm>
        </p:spPr>
        <p:txBody>
          <a:bodyPr>
            <a:noAutofit/>
          </a:bodyPr>
          <a:lstStyle/>
          <a:p>
            <a:r>
              <a:rPr lang="it-IT" sz="3200" dirty="0"/>
              <a:t>15/12/2025</a:t>
            </a:r>
          </a:p>
          <a:p>
            <a:endParaRPr lang="it-IT" sz="32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66543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3693A0-E250-F201-352A-71D1C2CE4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fasi Erasmus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CCB29A-658B-F466-DAF1-C8CEB0390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Selezione e assegnazione sedi da graduatoria</a:t>
            </a:r>
          </a:p>
          <a:p>
            <a:r>
              <a:rPr lang="it-IT" dirty="0"/>
              <a:t>Preparazione Learning agreement e partenza (settembre 2026)</a:t>
            </a:r>
          </a:p>
          <a:p>
            <a:r>
              <a:rPr lang="it-IT" dirty="0"/>
              <a:t>Rientro in Italia (ca giugno/luglio 2027)</a:t>
            </a:r>
          </a:p>
          <a:p>
            <a:r>
              <a:rPr lang="it-IT" dirty="0"/>
              <a:t>Riconoscimento CFU e voti</a:t>
            </a:r>
          </a:p>
        </p:txBody>
      </p:sp>
    </p:spTree>
    <p:extLst>
      <p:ext uri="{BB962C8B-B14F-4D97-AF65-F5344CB8AC3E}">
        <p14:creationId xmlns:p14="http://schemas.microsoft.com/office/powerpoint/2010/main" val="3406493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ADD829-6D7A-C5E4-6EA9-1B4C6E3F2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Selezione Iniziale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76A336-5479-E3AC-D3FA-E2294EEDF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Domanda entro la deadline (23/12)</a:t>
            </a:r>
          </a:p>
          <a:p>
            <a:r>
              <a:rPr lang="it-IT" dirty="0"/>
              <a:t>Prima graduatoria con assegnazione provvisoria delle sedi</a:t>
            </a:r>
          </a:p>
          <a:p>
            <a:r>
              <a:rPr lang="it-IT" dirty="0"/>
              <a:t>Colloqui per conferma assegnazione (Online)</a:t>
            </a:r>
          </a:p>
          <a:p>
            <a:r>
              <a:rPr lang="it-IT" dirty="0"/>
              <a:t>Graduatoria definitiva</a:t>
            </a:r>
          </a:p>
        </p:txBody>
      </p:sp>
    </p:spTree>
    <p:extLst>
      <p:ext uri="{BB962C8B-B14F-4D97-AF65-F5344CB8AC3E}">
        <p14:creationId xmlns:p14="http://schemas.microsoft.com/office/powerpoint/2010/main" val="797251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88C793-6891-704C-CBEE-0A2F4EA25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Elenco Sedi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AC073C-DD21-7AC7-9BB1-5156DCFB9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73" y="1690688"/>
            <a:ext cx="4802579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Portogallo	Minho	2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Spagna	Almeria	2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Spagna	Las Palmas	2	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Spagna	Malaga	3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Spagna	Tarragona	2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Spagna	Valencia	4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Spagna	Saragozza	5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Turchia	Akdeniz	3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Turchia	</a:t>
            </a:r>
            <a:r>
              <a:rPr lang="it-IT" dirty="0" err="1"/>
              <a:t>Uludag</a:t>
            </a:r>
            <a:r>
              <a:rPr lang="it-IT" dirty="0"/>
              <a:t>	2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u="sng" dirty="0"/>
              <a:t>Turchia 	Mustafa Kemal 	2	</a:t>
            </a:r>
          </a:p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dirty="0"/>
              <a:t>Totale		27	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57A57B30-7D82-914F-1B01-C7CAC6088B23}"/>
              </a:ext>
            </a:extLst>
          </p:cNvPr>
          <p:cNvSpPr txBox="1">
            <a:spLocks/>
          </p:cNvSpPr>
          <p:nvPr/>
        </p:nvSpPr>
        <p:spPr>
          <a:xfrm>
            <a:off x="6634348" y="1690688"/>
            <a:ext cx="480257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1687513" algn="l"/>
                <a:tab pos="3903663" algn="l"/>
              </a:tabLst>
            </a:pPr>
            <a:r>
              <a:rPr lang="it-IT" sz="2000" dirty="0"/>
              <a:t>Romania	</a:t>
            </a:r>
            <a:r>
              <a:rPr lang="it-IT" sz="2000" dirty="0" err="1"/>
              <a:t>Cluji</a:t>
            </a:r>
            <a:r>
              <a:rPr lang="it-IT" sz="2000" dirty="0"/>
              <a:t> Napoca	3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1687513" algn="l"/>
                <a:tab pos="3903663" algn="l"/>
              </a:tabLst>
            </a:pPr>
            <a:r>
              <a:rPr lang="it-IT" sz="2000" dirty="0"/>
              <a:t>Colombia	</a:t>
            </a:r>
            <a:r>
              <a:rPr lang="it-IT" sz="2000" dirty="0" err="1"/>
              <a:t>Icesi</a:t>
            </a:r>
            <a:r>
              <a:rPr lang="it-IT" sz="2000" dirty="0"/>
              <a:t>	2</a:t>
            </a:r>
          </a:p>
          <a:p>
            <a:pPr marL="0" indent="0">
              <a:buFont typeface="Arial" panose="020B0604020202020204" pitchFamily="34" charset="0"/>
              <a:buNone/>
              <a:tabLst>
                <a:tab pos="1687513" algn="l"/>
                <a:tab pos="3903663" algn="l"/>
              </a:tabLst>
            </a:pPr>
            <a:r>
              <a:rPr lang="it-IT" sz="2000" dirty="0"/>
              <a:t>Grecia	Creta	2	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497464C-97AB-FF76-1C21-869B4FEC2A84}"/>
              </a:ext>
            </a:extLst>
          </p:cNvPr>
          <p:cNvSpPr txBox="1"/>
          <p:nvPr/>
        </p:nvSpPr>
        <p:spPr>
          <a:xfrm>
            <a:off x="8075221" y="1034534"/>
            <a:ext cx="14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Sedi </a:t>
            </a:r>
            <a:r>
              <a:rPr lang="it-IT" dirty="0" err="1"/>
              <a:t>Pending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920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14A8E6-2E2B-137F-79FC-1941893D8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Preparazione del learning agreement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3B445F-C379-0CD2-4DCB-DAB35606C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Riferimento al manifesto </a:t>
            </a:r>
            <a:r>
              <a:rPr lang="it-IT" dirty="0" err="1"/>
              <a:t>unimore</a:t>
            </a:r>
            <a:r>
              <a:rPr lang="it-IT" dirty="0"/>
              <a:t> ufficiale con codici e CFU aggiornati</a:t>
            </a:r>
          </a:p>
          <a:p>
            <a:r>
              <a:rPr lang="it-IT" dirty="0"/>
              <a:t>Firma delle tre parti (</a:t>
            </a:r>
            <a:r>
              <a:rPr lang="it-IT" dirty="0" err="1"/>
              <a:t>Unimore</a:t>
            </a:r>
            <a:r>
              <a:rPr lang="it-IT" dirty="0"/>
              <a:t>, Studente e ateneo di destinazione)</a:t>
            </a:r>
          </a:p>
          <a:p>
            <a:r>
              <a:rPr lang="it-IT" dirty="0"/>
              <a:t>Si possono riconoscere tutti i corsi e moduli con procedura standard tranne:</a:t>
            </a:r>
          </a:p>
          <a:p>
            <a:pPr lvl="1"/>
            <a:r>
              <a:rPr lang="it-IT" dirty="0" err="1"/>
              <a:t>Tirocinii</a:t>
            </a:r>
            <a:r>
              <a:rPr lang="it-IT" dirty="0"/>
              <a:t> abilitanti: procedura dedicata con esclusione della medicina generale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1672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5316C1-A08E-9420-D0E5-D4DA93533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Frequenza </a:t>
            </a:r>
            <a:r>
              <a:rPr lang="it-IT" dirty="0" err="1"/>
              <a:t>erasmus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BD8A0D-6D73-1A35-2707-6474BC2D2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Frequenza d’ufficio per i corsi </a:t>
            </a:r>
            <a:r>
              <a:rPr lang="it-IT" dirty="0" err="1"/>
              <a:t>Unimore</a:t>
            </a:r>
            <a:r>
              <a:rPr lang="it-IT" dirty="0"/>
              <a:t> dell’AA corrispondente</a:t>
            </a:r>
          </a:p>
          <a:p>
            <a:r>
              <a:rPr lang="it-IT" dirty="0"/>
              <a:t>Esami solo all’estero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4063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8372C9-1904-AD8F-AE40-7F310C175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Rientro in Italia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8D03A4-9402-4C6C-2E00-F30E62967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Transcript</a:t>
            </a:r>
            <a:r>
              <a:rPr lang="it-IT" dirty="0"/>
              <a:t> of </a:t>
            </a:r>
            <a:r>
              <a:rPr lang="it-IT" dirty="0" err="1"/>
              <a:t>records</a:t>
            </a:r>
            <a:endParaRPr lang="it-IT" dirty="0"/>
          </a:p>
          <a:p>
            <a:r>
              <a:rPr lang="it-IT" dirty="0"/>
              <a:t>Riunione con il coordinatore </a:t>
            </a:r>
            <a:r>
              <a:rPr lang="it-IT" dirty="0" err="1"/>
              <a:t>erasmus</a:t>
            </a:r>
            <a:endParaRPr lang="it-IT" dirty="0"/>
          </a:p>
          <a:p>
            <a:pPr lvl="1"/>
            <a:r>
              <a:rPr lang="it-IT" dirty="0"/>
              <a:t>Proposta riconoscimento voti al Cdl</a:t>
            </a:r>
          </a:p>
          <a:p>
            <a:r>
              <a:rPr lang="it-IT" dirty="0"/>
              <a:t>Approvazione Cdl e trascrizione sul libretto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Attenzione ai CFU minimi per le borse di studio!!</a:t>
            </a:r>
          </a:p>
        </p:txBody>
      </p:sp>
    </p:spTree>
    <p:extLst>
      <p:ext uri="{BB962C8B-B14F-4D97-AF65-F5344CB8AC3E}">
        <p14:creationId xmlns:p14="http://schemas.microsoft.com/office/powerpoint/2010/main" val="1374923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C076CE-4AA2-9E5A-CB5D-95570F850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Chi fa cosa	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B9FF4C-B5AF-8760-E5FD-940E969E2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8118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it-IT" dirty="0"/>
              <a:t>Prof Stefano Luminari (</a:t>
            </a:r>
            <a:r>
              <a:rPr lang="it-IT" dirty="0" err="1"/>
              <a:t>sluminari@unimore.it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offre consigli</a:t>
            </a:r>
          </a:p>
          <a:p>
            <a:pPr lvl="1"/>
            <a:r>
              <a:rPr lang="it-IT" dirty="0"/>
              <a:t>firma LA, </a:t>
            </a:r>
          </a:p>
          <a:p>
            <a:pPr lvl="1"/>
            <a:r>
              <a:rPr lang="it-IT" dirty="0"/>
              <a:t>convalida voti</a:t>
            </a:r>
          </a:p>
          <a:p>
            <a:r>
              <a:rPr lang="it-IT" dirty="0"/>
              <a:t>Segreteria cdl (</a:t>
            </a:r>
            <a:r>
              <a:rPr lang="it-IT" dirty="0">
                <a:hlinkClick r:id="rId2"/>
              </a:rPr>
              <a:t>cdlmed@unimore.it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Fornisce documentazione di riferimento (manifesti etc.)</a:t>
            </a:r>
          </a:p>
          <a:p>
            <a:pPr lvl="1"/>
            <a:r>
              <a:rPr lang="it-IT" dirty="0"/>
              <a:t>Coordina il riconoscimento dei voti</a:t>
            </a:r>
          </a:p>
          <a:p>
            <a:r>
              <a:rPr lang="it-IT" dirty="0"/>
              <a:t>Segreteria studenti (</a:t>
            </a:r>
            <a:r>
              <a:rPr lang="it-IT" dirty="0">
                <a:hlinkClick r:id="rId3"/>
              </a:rPr>
              <a:t>segrstud.facoltadimedicinaechirurgia@unimore.it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Trascrive i voti comunicati dal cdl</a:t>
            </a:r>
          </a:p>
          <a:p>
            <a:r>
              <a:rPr lang="it-IT" dirty="0"/>
              <a:t>Ufficio </a:t>
            </a:r>
            <a:r>
              <a:rPr lang="it-IT" dirty="0" err="1"/>
              <a:t>erasmus</a:t>
            </a:r>
            <a:r>
              <a:rPr lang="it-IT" dirty="0"/>
              <a:t> </a:t>
            </a:r>
            <a:r>
              <a:rPr lang="it-IT" dirty="0">
                <a:hlinkClick r:id="rId4"/>
              </a:rPr>
              <a:t>studentmobility@unimore.it</a:t>
            </a:r>
            <a:endParaRPr lang="it-IT" dirty="0"/>
          </a:p>
          <a:p>
            <a:pPr lvl="1"/>
            <a:r>
              <a:rPr lang="it-IT" dirty="0"/>
              <a:t>Offre supporto per la borsa</a:t>
            </a:r>
          </a:p>
          <a:p>
            <a:pPr lvl="1"/>
            <a:r>
              <a:rPr lang="it-IT" dirty="0"/>
              <a:t>Contatti con le sedi</a:t>
            </a:r>
          </a:p>
          <a:p>
            <a:pPr lvl="1"/>
            <a:r>
              <a:rPr lang="it-IT" dirty="0"/>
              <a:t>…</a:t>
            </a:r>
          </a:p>
          <a:p>
            <a:pPr lvl="1"/>
            <a:endParaRPr lang="it-IT" dirty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7111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317</Words>
  <Application>Microsoft Macintosh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di Office</vt:lpstr>
      <vt:lpstr>Riunione Erasmus CdL Medicina e Chirurgia</vt:lpstr>
      <vt:lpstr>La fasi Erasmus</vt:lpstr>
      <vt:lpstr>Selezione Iniziale</vt:lpstr>
      <vt:lpstr>Elenco Sedi</vt:lpstr>
      <vt:lpstr>Preparazione del learning agreement</vt:lpstr>
      <vt:lpstr>Frequenza erasmus</vt:lpstr>
      <vt:lpstr>Rientro in Italia</vt:lpstr>
      <vt:lpstr>Chi fa cosa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Stefano LUMINARI</dc:creator>
  <cp:lastModifiedBy>Stefano LUMINARI</cp:lastModifiedBy>
  <cp:revision>2</cp:revision>
  <dcterms:created xsi:type="dcterms:W3CDTF">2025-12-15T08:32:06Z</dcterms:created>
  <dcterms:modified xsi:type="dcterms:W3CDTF">2025-12-15T17:48:35Z</dcterms:modified>
</cp:coreProperties>
</file>