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7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8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9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0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1.xml" ContentType="application/vnd.openxmlformats-officedocument.presentationml.notesSl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2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3.xml" ContentType="application/vnd.openxmlformats-officedocument.presentationml.notesSlid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4.xml" ContentType="application/vnd.openxmlformats-officedocument.presentationml.notesSlide+xml"/>
  <Override PartName="/ppt/charts/chart2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303" r:id="rId8"/>
    <p:sldId id="304" r:id="rId9"/>
    <p:sldId id="316" r:id="rId10"/>
    <p:sldId id="317" r:id="rId11"/>
    <p:sldId id="31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19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02" r:id="rId49"/>
    <p:sldId id="299" r:id="rId50"/>
    <p:sldId id="301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k3VtWaWoj+lH5R5bZhcz7Jjih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98" y="-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customschemas.google.com/relationships/presentationmetadata" Target="meta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polito\Desktop\Nuovo%20Foglio%20di%20lavoro%20di%20Microsoft%20Excel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polito\Desktop\Nuovo%20Foglio%20di%20lavoro%20di%20Microsoft%20Exce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OneDrive\Desktop\Nuovo%20Foglio%20di%20lavoro%20di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335321530101844"/>
          <c:y val="0.36898456300704063"/>
          <c:w val="6.712563124497703E-2"/>
          <c:h val="0.18490523642253043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66942136486949E-2"/>
          <c:y val="8.2559345605739617E-2"/>
          <c:w val="0.8962624200406204"/>
          <c:h val="0.8954248479315637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3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998-4CA5-BD33-57473CF9CE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998-4CA5-BD33-57473CF9CE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Foglio1!$A$1:$A$2</c:f>
              <c:strCache>
                <c:ptCount val="2"/>
                <c:pt idx="0">
                  <c:v>diretta</c:v>
                </c:pt>
                <c:pt idx="1">
                  <c:v>indiretta</c:v>
                </c:pt>
              </c:strCache>
            </c:strRef>
          </c:cat>
          <c:val>
            <c:numRef>
              <c:f>Foglio1!$B$1:$B$2</c:f>
              <c:numCache>
                <c:formatCode>0.00%</c:formatCode>
                <c:ptCount val="2"/>
                <c:pt idx="0">
                  <c:v>0.72699999999999998</c:v>
                </c:pt>
                <c:pt idx="1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8-4CA5-BD33-57473CF9C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751950606613275E-2"/>
          <c:y val="3.2924632967150619E-2"/>
          <c:w val="0.91879475499878938"/>
          <c:h val="0.8547881829013666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4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DF-4E40-9BA7-BA3E1755F7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DF-4E40-9BA7-BA3E1755F7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DDF-4E40-9BA7-BA3E1755F7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DDF-4E40-9BA7-BA3E1755F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2"/>
                <c:pt idx="0">
                  <c:v>diretta</c:v>
                </c:pt>
                <c:pt idx="1">
                  <c:v>indiretta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9-42AB-AA14-56555CB4A68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33499356602026"/>
          <c:y val="0.75878478144425809"/>
          <c:w val="0.43108297770438675"/>
          <c:h val="5.3597249910982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21973799765057E-2"/>
          <c:y val="0.21526039288177234"/>
          <c:w val="0.81388888888888888"/>
          <c:h val="0.68048337707786521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32-4AB7-A16C-1E8435F179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32-4AB7-A16C-1E8435F179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32-4AB7-A16C-1E8435F179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32-4AB7-A16C-1E8435F17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Foglio5!$B$11:$B$14</c:f>
              <c:strCache>
                <c:ptCount val="4"/>
                <c:pt idx="0">
                  <c:v>tra 1 e 3 </c:v>
                </c:pt>
                <c:pt idx="1">
                  <c:v>tra 4 e 10</c:v>
                </c:pt>
                <c:pt idx="2">
                  <c:v>&gt;10</c:v>
                </c:pt>
                <c:pt idx="3">
                  <c:v>nessuno</c:v>
                </c:pt>
              </c:strCache>
            </c:strRef>
          </c:cat>
          <c:val>
            <c:numRef>
              <c:f>Foglio5!$C$11:$C$14</c:f>
              <c:numCache>
                <c:formatCode>0%</c:formatCode>
                <c:ptCount val="4"/>
                <c:pt idx="0">
                  <c:v>0.16</c:v>
                </c:pt>
                <c:pt idx="1">
                  <c:v>0.13</c:v>
                </c:pt>
                <c:pt idx="2">
                  <c:v>0.68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32-4AB7-A16C-1E8435F1790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8682561305481"/>
          <c:y val="0.91873943910660061"/>
          <c:w val="0.63823255239036636"/>
          <c:h val="6.1970911106863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20497820679046"/>
          <c:y val="0.22303553310111818"/>
          <c:w val="0.82628996257122389"/>
          <c:h val="0.7578803569000324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28-4E0E-8FC9-1FF1EA09C5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28-4E0E-8FC9-1FF1EA09C5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28-4E0E-8FC9-1FF1EA09C5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28-4E0E-8FC9-1FF1EA09C5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tra 1 e 3</c:v>
                </c:pt>
                <c:pt idx="1">
                  <c:v>tra 4 e 10</c:v>
                </c:pt>
                <c:pt idx="2">
                  <c:v>&gt;10 </c:v>
                </c:pt>
                <c:pt idx="3">
                  <c:v>nessuno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2.7E-2</c:v>
                </c:pt>
                <c:pt idx="1">
                  <c:v>0.16200000000000001</c:v>
                </c:pt>
                <c:pt idx="2">
                  <c:v>0.622</c:v>
                </c:pt>
                <c:pt idx="3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C-45BE-A435-084DD7A4F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56599826951408"/>
          <c:y val="0.91435194192529368"/>
          <c:w val="0.56185493590350422"/>
          <c:h val="5.1108670411397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61190040640813"/>
          <c:y val="0.18521182050825438"/>
          <c:w val="0.81388888888888888"/>
          <c:h val="0.68048337707786521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F9-499F-9B81-EFA3F03F4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F9-499F-9B81-EFA3F03F48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F9-499F-9B81-EFA3F03F48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F9-499F-9B81-EFA3F03F48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Foglio5!$B$22:$B$25</c:f>
              <c:strCache>
                <c:ptCount val="4"/>
                <c:pt idx="0">
                  <c:v>tra 1 e 3 </c:v>
                </c:pt>
                <c:pt idx="1">
                  <c:v>tra 4 e 10</c:v>
                </c:pt>
                <c:pt idx="2">
                  <c:v>&gt;10</c:v>
                </c:pt>
                <c:pt idx="3">
                  <c:v>nessuno</c:v>
                </c:pt>
              </c:strCache>
            </c:strRef>
          </c:cat>
          <c:val>
            <c:numRef>
              <c:f>Foglio5!$C$22:$C$25</c:f>
              <c:numCache>
                <c:formatCode>0%</c:formatCode>
                <c:ptCount val="4"/>
                <c:pt idx="0">
                  <c:v>0.03</c:v>
                </c:pt>
                <c:pt idx="1">
                  <c:v>0.14000000000000001</c:v>
                </c:pt>
                <c:pt idx="2">
                  <c:v>0.78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F9-499F-9B81-EFA3F03F486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92092168544596E-2"/>
          <c:y val="0.23242472938040185"/>
          <c:w val="0.82590999008534194"/>
          <c:h val="0.7641145549809842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3A-4CA8-811C-66DDB57BBC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3A-4CA8-811C-66DDB57BBC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3A-4CA8-811C-66DDB57BBC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3A-4CA8-811C-66DDB57BBC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tra 1 e 3</c:v>
                </c:pt>
                <c:pt idx="1">
                  <c:v>tra 4 e 10</c:v>
                </c:pt>
                <c:pt idx="2">
                  <c:v>&gt;10</c:v>
                </c:pt>
                <c:pt idx="3">
                  <c:v>nessuno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0.217</c:v>
                </c:pt>
                <c:pt idx="1">
                  <c:v>0.216</c:v>
                </c:pt>
                <c:pt idx="2">
                  <c:v>0.48599999999999999</c:v>
                </c:pt>
                <c:pt idx="3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7-482C-B6C0-AA63D44E4A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37811056059676"/>
          <c:y val="0.13458447176684882"/>
          <c:w val="0.81388888888888888"/>
          <c:h val="0.68048337707786521"/>
        </c:manualLayout>
      </c:layout>
      <c:pie3DChart>
        <c:varyColors val="1"/>
        <c:ser>
          <c:idx val="0"/>
          <c:order val="0"/>
          <c:explosion val="3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F4-4C3C-A6DA-8DFE1214DE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F4-4C3C-A6DA-8DFE1214DE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F4-4C3C-A6DA-8DFE1214DE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Foglio7!$C$10:$C$12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Foglio7!$D$10:$D$12</c:f>
              <c:numCache>
                <c:formatCode>General</c:formatCode>
                <c:ptCount val="3"/>
                <c:pt idx="0">
                  <c:v>31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F4-4C3C-A6DA-8DFE1214DEE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8808730719578"/>
          <c:y val="0.186751548313807"/>
          <c:w val="0.79217024244175027"/>
          <c:h val="0.7254408606099191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3"/>
          <c:dPt>
            <c:idx val="0"/>
            <c:bubble3D val="0"/>
            <c:explosion val="4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373-456B-B1A2-F934D373F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4A-4865-87B1-41BC3BD22E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4A-4865-87B1-41BC3BD22E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74A-4865-87B1-41BC3BD22E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 formatCode="0.00%">
                  <c:v>0.89200000000000002</c:v>
                </c:pt>
                <c:pt idx="2" formatCode="0.00%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3-456B-B1A2-F934D373F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7749962859813E-2"/>
          <c:y val="0"/>
          <c:w val="0.91502250037140187"/>
          <c:h val="0.91377845286592541"/>
        </c:manualLayout>
      </c:layout>
      <c:pie3DChart>
        <c:varyColors val="1"/>
        <c:ser>
          <c:idx val="0"/>
          <c:order val="0"/>
          <c:explosion val="4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6F-4ED4-AE65-3BB31143E9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6F-4ED4-AE65-3BB31143E9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Foglio4!$E$16:$E$17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Foglio4!$F$16:$F$17</c:f>
              <c:numCache>
                <c:formatCode>General</c:formatCode>
                <c:ptCount val="2"/>
                <c:pt idx="0">
                  <c:v>31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6F-4ED4-AE65-3BB31143E90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15171510305934"/>
          <c:y val="0.24028385748301767"/>
          <c:w val="0.80400749618694589"/>
          <c:h val="0.74187826126861856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E77-4663-86F3-658E6B8F1F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BC-49E1-9943-B81A65627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BC-49E1-9943-B81A65627F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2BC-49E1-9943-B81A65627F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0.81100000000000005</c:v>
                </c:pt>
                <c:pt idx="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7-4663-86F3-658E6B8F1FB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78A-446C-9CFE-679047CE448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Foglio1!$I$12:$I$13</c:f>
              <c:numCache>
                <c:formatCode>General</c:formatCode>
                <c:ptCount val="2"/>
              </c:numCache>
            </c:numRef>
          </c:cat>
          <c:val>
            <c:numRef>
              <c:f>Foglio1!$J$12:$J$13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78A-446C-9CFE-679047CE448E}"/>
            </c:ext>
          </c:extLst>
        </c:ser>
        <c:ser>
          <c:idx val="0"/>
          <c:order val="1"/>
          <c:explosion val="25"/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78A-446C-9CFE-679047CE448E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78A-446C-9CFE-679047CE4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Foglio1!$I$12:$I$13</c:f>
              <c:numCache>
                <c:formatCode>General</c:formatCode>
                <c:ptCount val="2"/>
              </c:numCache>
            </c:numRef>
          </c:cat>
          <c:val>
            <c:numRef>
              <c:f>Foglio1!$J$12:$J$13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978A-446C-9CFE-679047CE44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962962962962965E-2"/>
          <c:y val="9.6039092963650943E-2"/>
          <c:w val="0.80555555555555558"/>
          <c:h val="0.69842720295034411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F7-4E90-A503-EA472E7A1E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F7-4E90-A503-EA472E7A1E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Foglio4!$E$27:$E$28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Foglio4!$F$27:$F$28</c:f>
              <c:numCache>
                <c:formatCode>General</c:formatCode>
                <c:ptCount val="2"/>
                <c:pt idx="0">
                  <c:v>32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F7-4E90-A503-EA472E7A1E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02928119999443"/>
          <c:y val="0.18998603446627077"/>
          <c:w val="0.80033787789640265"/>
          <c:h val="0.7326318081406348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2B-41CA-BB0C-3990FCDAA2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2B-41CA-BB0C-3990FCDAA2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2B-41CA-BB0C-3990FCDAA2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2B-41CA-BB0C-3990FCDAA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0.89200000000000002</c:v>
                </c:pt>
                <c:pt idx="1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0-44B2-9F50-F07F063DCE8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3054194440081071"/>
          <c:y val="0.92685109509275476"/>
          <c:w val="0.11416078707033807"/>
          <c:h val="5.5757604528676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8319342297501426E-2"/>
          <c:w val="1"/>
          <c:h val="0.9216805540525916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67-415B-9C94-3E15B1F7C0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67-415B-9C94-3E15B1F7C0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67-415B-9C94-3E15B1F7C0F5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7-415B-9C94-3E15B1F7C0F5}"/>
                </c:ext>
              </c:extLst>
            </c:dLbl>
            <c:dLbl>
              <c:idx val="1"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7-415B-9C94-3E15B1F7C0F5}"/>
                </c:ext>
              </c:extLst>
            </c:dLbl>
            <c:dLbl>
              <c:idx val="2"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67-415B-9C94-3E15B1F7C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Foglio4!$H$27:$H$29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Foglio4!$I$27:$I$29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67-415B-9C94-3E15B1F7C0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870487935382038E-2"/>
          <c:y val="0.11036478766814886"/>
          <c:w val="0.906129512064618"/>
          <c:h val="0.8321967801012011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20-42EA-B838-229A3FE873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20-42EA-B838-229A3FE873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20-42EA-B838-229A3FE873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20-42EA-B838-229A3FE87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0.78400000000000003</c:v>
                </c:pt>
                <c:pt idx="1">
                  <c:v>0.16200000000000001</c:v>
                </c:pt>
                <c:pt idx="2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7-4F05-9D84-C8E5BC0662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688493664806625"/>
          <c:y val="0.92439683558501973"/>
          <c:w val="0.28750170643153161"/>
          <c:h val="5.7628358864869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34874198943834E-2"/>
          <c:y val="0.12888538214717796"/>
          <c:w val="0.91143811022351329"/>
          <c:h val="0.85443190784282785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08-46D4-BEEC-FE8D241A8F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08-46D4-BEEC-FE8D241A8F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08-46D4-BEEC-FE8D241A8F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Foglio4!$B$26:$B$28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Foglio4!$C$26:$C$28</c:f>
              <c:numCache>
                <c:formatCode>General</c:formatCode>
                <c:ptCount val="3"/>
                <c:pt idx="0">
                  <c:v>22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08-46D4-BEEC-FE8D241A8F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2052206193707"/>
          <c:y val="0.16721768607308915"/>
          <c:w val="0.8366510016108023"/>
          <c:h val="0.7702354961563256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8"/>
          <c:dPt>
            <c:idx val="0"/>
            <c:bubble3D val="0"/>
            <c:explosion val="1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33B-4137-9C44-43DB4E20B8BA}"/>
              </c:ext>
            </c:extLst>
          </c:dPt>
          <c:dPt>
            <c:idx val="1"/>
            <c:bubble3D val="0"/>
            <c:explosion val="3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3B-4137-9C44-43DB4E20B8BA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33B-4137-9C44-43DB4E20B8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04-4B4F-850E-C8EC35511D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0.622</c:v>
                </c:pt>
                <c:pt idx="1">
                  <c:v>0.13500000000000001</c:v>
                </c:pt>
                <c:pt idx="2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B-4137-9C44-43DB4E20B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029737031459844E-2"/>
          <c:y val="9.1641598756759368E-2"/>
          <c:w val="0.91833616270082041"/>
          <c:h val="0.83813794978644107"/>
        </c:manualLayout>
      </c:layout>
      <c:pie3DChart>
        <c:varyColors val="1"/>
        <c:ser>
          <c:idx val="0"/>
          <c:order val="0"/>
          <c:explosion val="4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DF-4A8E-8665-6F85A66288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DF-4A8E-8665-6F85A66288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DF-4A8E-8665-6F85A66288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Foglio4!$F$23:$F$25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Foglio4!$G$23:$G$25</c:f>
              <c:numCache>
                <c:formatCode>General</c:formatCode>
                <c:ptCount val="3"/>
                <c:pt idx="0">
                  <c:v>29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DF-4A8E-8665-6F85A66288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01745543879736"/>
          <c:y val="0.1792861497205073"/>
          <c:w val="0.84062499999999996"/>
          <c:h val="0.771683330974204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D7-4788-8CA0-F24E12EA76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D7-4788-8CA0-F24E12EA76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D7-4788-8CA0-F24E12EA76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D7-4788-8CA0-F24E12EA76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3"/>
                <c:pt idx="0">
                  <c:v>sì</c:v>
                </c:pt>
                <c:pt idx="1">
                  <c:v>no</c:v>
                </c:pt>
                <c:pt idx="2">
                  <c:v>non so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0.70299999999999996</c:v>
                </c:pt>
                <c:pt idx="1">
                  <c:v>0.16200000000000001</c:v>
                </c:pt>
                <c:pt idx="2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9-4626-A083-11EE2738B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048446715678369"/>
          <c:y val="0.93076408110467435"/>
          <c:w val="0.29106302441350812"/>
          <c:h val="5.2017154661512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0089613058867E-2"/>
          <c:y val="9.4913408287217074E-2"/>
          <c:w val="0.76306241270811181"/>
          <c:h val="0.810173183425565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895397708880884"/>
          <c:y val="0.2518414446381147"/>
          <c:w val="0.12135039932736293"/>
          <c:h val="0.33037625218829308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noProof="0" dirty="0"/>
              <a:t> Conoscenza</a:t>
            </a:r>
            <a:r>
              <a:rPr lang="it-IT" baseline="0" noProof="0" dirty="0"/>
              <a:t> delle competenze degli studenti</a:t>
            </a:r>
            <a:endParaRPr lang="it-IT" noProof="0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1759868799872"/>
          <c:y val="0.10632112927514784"/>
          <c:w val="0.82892816890608934"/>
          <c:h val="0.7634729399708790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B0E-4CB0-AD34-2E55CD2616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0-464C-A4AA-1033772ACB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0-464C-A4AA-1033772ACB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0-464C-A4AA-1033772ACB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2"/>
                <c:pt idx="0">
                  <c:v>diretta</c:v>
                </c:pt>
                <c:pt idx="1">
                  <c:v>indiretta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E-4CB0-AD34-2E55CD2616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2412965932834107"/>
          <c:y val="0.94175136452808728"/>
          <c:w val="0.27611457269189676"/>
          <c:h val="5.8248635471912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image" Target="../media/image32.jpg"/><Relationship Id="rId4" Type="http://schemas.openxmlformats.org/officeDocument/2006/relationships/image" Target="../media/image3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image" Target="../media/image32.jpg"/><Relationship Id="rId4" Type="http://schemas.openxmlformats.org/officeDocument/2006/relationships/image" Target="../media/image3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A7D87-EA95-45D4-B1A0-146067A38D8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7865A2-1700-42D1-B347-23DBC766BA8F}">
      <dgm:prSet phldrT="[Testo]"/>
      <dgm:spPr/>
      <dgm:t>
        <a:bodyPr/>
        <a:lstStyle/>
        <a:p>
          <a:pPr algn="ctr"/>
          <a:r>
            <a:rPr lang="it-IT" b="1" noProof="0" dirty="0"/>
            <a:t>Conferenza persona-medico: </a:t>
          </a:r>
        </a:p>
        <a:p>
          <a:pPr algn="just"/>
          <a:r>
            <a:rPr lang="it-IT" b="0" noProof="0" dirty="0"/>
            <a:t>L’obiettivo è quello di riflettere su cosa significa davvero entrare in relazione con la persona che si ha di fronte, oltre alla clinica e alla diagnosi. Inoltre, l’obiettivo è anche quello di presentare/far conoscere quali strumenti chiave possono essere utili per migliorare la qualità dello scambio comunicativo con il paziente in modo da favorire una relazione terapeutica più efficace, consapevole e rispettosa.</a:t>
          </a:r>
        </a:p>
      </dgm:t>
    </dgm:pt>
    <dgm:pt modelId="{9730DF9E-E226-4115-A172-1994750359CF}" type="parTrans" cxnId="{30E31053-5D7B-4474-A2D3-B6143D188CFE}">
      <dgm:prSet/>
      <dgm:spPr/>
      <dgm:t>
        <a:bodyPr/>
        <a:lstStyle/>
        <a:p>
          <a:endParaRPr lang="it-IT"/>
        </a:p>
      </dgm:t>
    </dgm:pt>
    <dgm:pt modelId="{E49147B3-969A-4D78-8B6C-51295B0B2150}" type="sibTrans" cxnId="{30E31053-5D7B-4474-A2D3-B6143D188CFE}">
      <dgm:prSet/>
      <dgm:spPr/>
      <dgm:t>
        <a:bodyPr/>
        <a:lstStyle/>
        <a:p>
          <a:endParaRPr lang="it-IT"/>
        </a:p>
      </dgm:t>
    </dgm:pt>
    <dgm:pt modelId="{A2AF9C35-97D2-48B9-9C3A-98F5507F6AF5}">
      <dgm:prSet phldrT="[Testo]" custT="1"/>
      <dgm:spPr/>
      <dgm:t>
        <a:bodyPr/>
        <a:lstStyle/>
        <a:p>
          <a:pPr algn="ctr"/>
          <a:r>
            <a:rPr lang="it-IT" sz="1000" b="1" noProof="0" dirty="0"/>
            <a:t>La Comunicazione sensibile in Sanità:</a:t>
          </a:r>
        </a:p>
        <a:p>
          <a:pPr algn="just"/>
          <a:r>
            <a:rPr lang="it-IT" sz="1000" noProof="0" dirty="0"/>
            <a:t>Obiettivi: Abituare lo studente a pensare alla comunicazione come strumento di cura; acquisire capacità comunicative corrette in medicina. </a:t>
          </a:r>
          <a:r>
            <a:rPr lang="it-IT" sz="1000" b="0" noProof="0" dirty="0"/>
            <a:t>Il corso si basa su simulazioni di incontri tra medico e paziente secondo il metodo del </a:t>
          </a:r>
          <a:r>
            <a:rPr lang="it-IT" sz="1000" b="0" noProof="0" dirty="0" err="1"/>
            <a:t>role</a:t>
          </a:r>
          <a:r>
            <a:rPr lang="it-IT" sz="1000" b="0" noProof="0" dirty="0"/>
            <a:t>-playing</a:t>
          </a:r>
        </a:p>
        <a:p>
          <a:pPr algn="ctr"/>
          <a:endParaRPr lang="it-IT" sz="500" noProof="0" dirty="0"/>
        </a:p>
      </dgm:t>
    </dgm:pt>
    <dgm:pt modelId="{167FB5DD-3D0B-4A79-8D05-5B0720F2EFC2}" type="sibTrans" cxnId="{D19208CA-DE19-467F-A3FA-F953ECEE7980}">
      <dgm:prSet/>
      <dgm:spPr/>
      <dgm:t>
        <a:bodyPr/>
        <a:lstStyle/>
        <a:p>
          <a:endParaRPr lang="it-IT"/>
        </a:p>
      </dgm:t>
    </dgm:pt>
    <dgm:pt modelId="{2D79C32D-4C02-47A1-BD01-04F43937973E}" type="parTrans" cxnId="{D19208CA-DE19-467F-A3FA-F953ECEE7980}">
      <dgm:prSet/>
      <dgm:spPr/>
      <dgm:t>
        <a:bodyPr/>
        <a:lstStyle/>
        <a:p>
          <a:endParaRPr lang="it-IT"/>
        </a:p>
      </dgm:t>
    </dgm:pt>
    <dgm:pt modelId="{038147B3-514B-4220-972B-4C49A5062D2B}">
      <dgm:prSet phldrT="[Testo]" custT="1"/>
      <dgm:spPr/>
      <dgm:t>
        <a:bodyPr/>
        <a:lstStyle/>
        <a:p>
          <a:pPr algn="ctr"/>
          <a:r>
            <a:rPr lang="it-IT" sz="1000" b="1" noProof="0" dirty="0"/>
            <a:t>Apprendere come prendersi cura del paziente migrante negli ambulatori di “porta aperta”:</a:t>
          </a:r>
        </a:p>
        <a:p>
          <a:pPr algn="just"/>
          <a:r>
            <a:rPr lang="it-IT" sz="800" noProof="0" dirty="0"/>
            <a:t>Obiettivo: conoscere l’approccio al paziente migrante, in particolare </a:t>
          </a:r>
        </a:p>
        <a:p>
          <a:pPr algn="just"/>
          <a:r>
            <a:rPr lang="it-IT" sz="800" noProof="0" dirty="0"/>
            <a:t>- la modalità di relazione e interazione, attraverso</a:t>
          </a:r>
        </a:p>
        <a:p>
          <a:pPr algn="just"/>
          <a:r>
            <a:rPr lang="it-IT" sz="800" noProof="0" dirty="0"/>
            <a:t>- l’ascolto attivo ed empatico nel rispetto delle differenze culturali ed etiche</a:t>
          </a:r>
        </a:p>
        <a:p>
          <a:pPr algn="just"/>
          <a:r>
            <a:rPr lang="it-IT" sz="800" noProof="0" dirty="0"/>
            <a:t>- domande opportune sui sintomi e malessere</a:t>
          </a:r>
        </a:p>
        <a:p>
          <a:pPr algn="just">
            <a:buFont typeface="Courier New" panose="02070309020205020404" pitchFamily="49" charset="0"/>
            <a:buChar char="o"/>
          </a:pPr>
          <a:r>
            <a:rPr lang="it-IT" sz="800" noProof="0" dirty="0"/>
            <a:t>- uso di un linguaggio verbale e non verbale adeguato alla persona, </a:t>
          </a:r>
        </a:p>
        <a:p>
          <a:pPr algn="just">
            <a:buFont typeface="Courier New" panose="02070309020205020404" pitchFamily="49" charset="0"/>
            <a:buChar char="o"/>
          </a:pPr>
          <a:r>
            <a:rPr lang="it-IT" sz="800" noProof="0" dirty="0"/>
            <a:t>- la discussione di soluzioni mirate e appropriate, con i Medici della struttura </a:t>
          </a:r>
          <a:endParaRPr lang="it-IT" sz="800" b="1" noProof="0" dirty="0"/>
        </a:p>
        <a:p>
          <a:pPr algn="ctr"/>
          <a:endParaRPr lang="it-IT" sz="500" noProof="0" dirty="0"/>
        </a:p>
      </dgm:t>
    </dgm:pt>
    <dgm:pt modelId="{38B2491F-431B-40CC-8F3B-5A8C92CD9AA3}" type="sibTrans" cxnId="{B2C262E3-8ABF-4A5A-A7F4-40DF91152206}">
      <dgm:prSet/>
      <dgm:spPr/>
      <dgm:t>
        <a:bodyPr/>
        <a:lstStyle/>
        <a:p>
          <a:endParaRPr lang="it-IT"/>
        </a:p>
      </dgm:t>
    </dgm:pt>
    <dgm:pt modelId="{4FBDFE9F-0336-4D3A-B010-2CCB952242FD}" type="parTrans" cxnId="{B2C262E3-8ABF-4A5A-A7F4-40DF91152206}">
      <dgm:prSet/>
      <dgm:spPr/>
      <dgm:t>
        <a:bodyPr/>
        <a:lstStyle/>
        <a:p>
          <a:endParaRPr lang="it-IT"/>
        </a:p>
      </dgm:t>
    </dgm:pt>
    <dgm:pt modelId="{E969C261-EDFE-4384-9F2C-220EB02F0D54}">
      <dgm:prSet phldrT="[Testo]" custT="1"/>
      <dgm:spPr/>
      <dgm:t>
        <a:bodyPr/>
        <a:lstStyle/>
        <a:p>
          <a:pPr algn="ctr"/>
          <a:r>
            <a:rPr lang="it-IT" sz="1000" b="1" noProof="0" dirty="0"/>
            <a:t>Seminario interprofessionale studenti di Medicina e Professioni Sanitarie:</a:t>
          </a:r>
        </a:p>
        <a:p>
          <a:pPr algn="just"/>
          <a:r>
            <a:rPr lang="it-IT" sz="1000" b="0" noProof="0" dirty="0"/>
            <a:t>L’obiettivo è introdurre l’apprendimento con il paziente, per sviluppare un approccio centrato sulla persona nella sua interezza. Questo sarà possibile grazie all’integrazione di saperi esperienziali e ad attività congiunte di diverse figure professionali.</a:t>
          </a:r>
        </a:p>
      </dgm:t>
    </dgm:pt>
    <dgm:pt modelId="{1E3F715D-1BDB-49FD-813F-9064FD7BD728}" type="sibTrans" cxnId="{0A7D8E2F-8D21-4936-A2CB-3A026F884FA1}">
      <dgm:prSet/>
      <dgm:spPr/>
      <dgm:t>
        <a:bodyPr/>
        <a:lstStyle/>
        <a:p>
          <a:endParaRPr lang="it-IT"/>
        </a:p>
      </dgm:t>
    </dgm:pt>
    <dgm:pt modelId="{F2B0D562-894F-4F56-987B-4DEC9A47CBBC}" type="parTrans" cxnId="{0A7D8E2F-8D21-4936-A2CB-3A026F884FA1}">
      <dgm:prSet/>
      <dgm:spPr/>
      <dgm:t>
        <a:bodyPr/>
        <a:lstStyle/>
        <a:p>
          <a:endParaRPr lang="it-IT"/>
        </a:p>
      </dgm:t>
    </dgm:pt>
    <dgm:pt modelId="{7E3D7923-219D-46DA-98EB-266ACA363DBC}" type="pres">
      <dgm:prSet presAssocID="{3E7A7D87-EA95-45D4-B1A0-146067A38D8A}" presName="Name0" presStyleCnt="0">
        <dgm:presLayoutVars>
          <dgm:dir/>
          <dgm:resizeHandles val="exact"/>
        </dgm:presLayoutVars>
      </dgm:prSet>
      <dgm:spPr/>
    </dgm:pt>
    <dgm:pt modelId="{B4EAA26A-EADC-4462-8831-E3B05B8A0AE8}" type="pres">
      <dgm:prSet presAssocID="{417865A2-1700-42D1-B347-23DBC766BA8F}" presName="compNode" presStyleCnt="0"/>
      <dgm:spPr/>
    </dgm:pt>
    <dgm:pt modelId="{858E3EC1-339E-40D0-92DD-377FF99C617A}" type="pres">
      <dgm:prSet presAssocID="{417865A2-1700-42D1-B347-23DBC766BA8F}" presName="pictRect" presStyleLbl="node1" presStyleIdx="0" presStyleCnt="4" custLinFactNeighborX="-1486" custLinFactNeighborY="-754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21ED01C-F7D8-4555-81C5-223E646DA1C5}" type="pres">
      <dgm:prSet presAssocID="{417865A2-1700-42D1-B347-23DBC766BA8F}" presName="textRect" presStyleLbl="revTx" presStyleIdx="0" presStyleCnt="4" custScaleX="100084" custScaleY="194994" custLinFactNeighborX="-168" custLinFactNeighborY="-41128">
        <dgm:presLayoutVars>
          <dgm:bulletEnabled val="1"/>
        </dgm:presLayoutVars>
      </dgm:prSet>
      <dgm:spPr/>
    </dgm:pt>
    <dgm:pt modelId="{EDC932EC-A2A6-4795-B3AE-CAE1A5564C07}" type="pres">
      <dgm:prSet presAssocID="{E49147B3-969A-4D78-8B6C-51295B0B2150}" presName="sibTrans" presStyleLbl="sibTrans2D1" presStyleIdx="0" presStyleCnt="0"/>
      <dgm:spPr/>
    </dgm:pt>
    <dgm:pt modelId="{769874B5-75D5-445B-A1F4-5FB1A941F52C}" type="pres">
      <dgm:prSet presAssocID="{A2AF9C35-97D2-48B9-9C3A-98F5507F6AF5}" presName="compNode" presStyleCnt="0"/>
      <dgm:spPr/>
    </dgm:pt>
    <dgm:pt modelId="{FEB0F523-FE3A-4D59-A7D8-F9EF90E17804}" type="pres">
      <dgm:prSet presAssocID="{A2AF9C35-97D2-48B9-9C3A-98F5507F6AF5}" presName="pictRect" presStyleLbl="node1" presStyleIdx="1" presStyleCnt="4" custLinFactNeighborX="-2615" custLinFactNeighborY="-216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6DCF6E3-4512-4ED5-8CE1-C87ED87102CE}" type="pres">
      <dgm:prSet presAssocID="{A2AF9C35-97D2-48B9-9C3A-98F5507F6AF5}" presName="textRect" presStyleLbl="revTx" presStyleIdx="1" presStyleCnt="4" custScaleX="72166" custScaleY="226789" custLinFactY="-62668" custLinFactNeighborX="92167" custLinFactNeighborY="-100000">
        <dgm:presLayoutVars>
          <dgm:bulletEnabled val="1"/>
        </dgm:presLayoutVars>
      </dgm:prSet>
      <dgm:spPr/>
    </dgm:pt>
    <dgm:pt modelId="{06BB06DE-77AB-4E50-AC21-D2615EBDA54F}" type="pres">
      <dgm:prSet presAssocID="{167FB5DD-3D0B-4A79-8D05-5B0720F2EFC2}" presName="sibTrans" presStyleLbl="sibTrans2D1" presStyleIdx="0" presStyleCnt="0"/>
      <dgm:spPr/>
    </dgm:pt>
    <dgm:pt modelId="{DA269DEA-3C84-45D1-ACA3-EF683F34B6E4}" type="pres">
      <dgm:prSet presAssocID="{038147B3-514B-4220-972B-4C49A5062D2B}" presName="compNode" presStyleCnt="0"/>
      <dgm:spPr/>
    </dgm:pt>
    <dgm:pt modelId="{8F0C6113-9295-47EA-ADBD-05180D4B935A}" type="pres">
      <dgm:prSet presAssocID="{038147B3-514B-4220-972B-4C49A5062D2B}" presName="pictRect" presStyleLbl="node1" presStyleIdx="2" presStyleCnt="4" custLinFactX="-16119" custLinFactY="19125" custLinFactNeighborX="-100000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ADB1277-02A1-4526-BB48-6E58B079A73A}" type="pres">
      <dgm:prSet presAssocID="{038147B3-514B-4220-972B-4C49A5062D2B}" presName="textRect" presStyleLbl="revTx" presStyleIdx="2" presStyleCnt="4" custScaleX="88982" custScaleY="238057" custLinFactNeighborX="-14373" custLinFactNeighborY="90546">
        <dgm:presLayoutVars>
          <dgm:bulletEnabled val="1"/>
        </dgm:presLayoutVars>
      </dgm:prSet>
      <dgm:spPr/>
    </dgm:pt>
    <dgm:pt modelId="{80F5CD24-EFB2-4889-8675-636A1D6D894A}" type="pres">
      <dgm:prSet presAssocID="{38B2491F-431B-40CC-8F3B-5A8C92CD9AA3}" presName="sibTrans" presStyleLbl="sibTrans2D1" presStyleIdx="0" presStyleCnt="0"/>
      <dgm:spPr/>
    </dgm:pt>
    <dgm:pt modelId="{6964832A-F021-4494-A74E-D173C0D24D43}" type="pres">
      <dgm:prSet presAssocID="{E969C261-EDFE-4384-9F2C-220EB02F0D54}" presName="compNode" presStyleCnt="0"/>
      <dgm:spPr/>
    </dgm:pt>
    <dgm:pt modelId="{59EFE2E9-BC4A-414A-875D-F7B9E28D9706}" type="pres">
      <dgm:prSet presAssocID="{E969C261-EDFE-4384-9F2C-220EB02F0D54}" presName="pictRect" presStyleLbl="node1" presStyleIdx="3" presStyleCnt="4" custLinFactNeighborX="-4627" custLinFactNeighborY="-292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5AAC767-4357-4C0F-B996-1129B2CEA473}" type="pres">
      <dgm:prSet presAssocID="{E969C261-EDFE-4384-9F2C-220EB02F0D54}" presName="textRect" presStyleLbl="revTx" presStyleIdx="3" presStyleCnt="4" custScaleX="94583" custScaleY="175227" custLinFactNeighborX="-4568" custLinFactNeighborY="46997">
        <dgm:presLayoutVars>
          <dgm:bulletEnabled val="1"/>
        </dgm:presLayoutVars>
      </dgm:prSet>
      <dgm:spPr/>
    </dgm:pt>
  </dgm:ptLst>
  <dgm:cxnLst>
    <dgm:cxn modelId="{B9CC4D0A-E12D-4AB9-B891-B17F74B75D50}" type="presOf" srcId="{38B2491F-431B-40CC-8F3B-5A8C92CD9AA3}" destId="{80F5CD24-EFB2-4889-8675-636A1D6D894A}" srcOrd="0" destOrd="0" presId="urn:microsoft.com/office/officeart/2005/8/layout/pList1"/>
    <dgm:cxn modelId="{0A7D8E2F-8D21-4936-A2CB-3A026F884FA1}" srcId="{3E7A7D87-EA95-45D4-B1A0-146067A38D8A}" destId="{E969C261-EDFE-4384-9F2C-220EB02F0D54}" srcOrd="3" destOrd="0" parTransId="{F2B0D562-894F-4F56-987B-4DEC9A47CBBC}" sibTransId="{1E3F715D-1BDB-49FD-813F-9064FD7BD728}"/>
    <dgm:cxn modelId="{30E31053-5D7B-4474-A2D3-B6143D188CFE}" srcId="{3E7A7D87-EA95-45D4-B1A0-146067A38D8A}" destId="{417865A2-1700-42D1-B347-23DBC766BA8F}" srcOrd="0" destOrd="0" parTransId="{9730DF9E-E226-4115-A172-1994750359CF}" sibTransId="{E49147B3-969A-4D78-8B6C-51295B0B2150}"/>
    <dgm:cxn modelId="{85D4BD90-6B3E-4B14-8F6C-B72F4320AE7D}" type="presOf" srcId="{E49147B3-969A-4D78-8B6C-51295B0B2150}" destId="{EDC932EC-A2A6-4795-B3AE-CAE1A5564C07}" srcOrd="0" destOrd="0" presId="urn:microsoft.com/office/officeart/2005/8/layout/pList1"/>
    <dgm:cxn modelId="{CC29429F-16F5-4FA7-884E-9CC979E2D991}" type="presOf" srcId="{417865A2-1700-42D1-B347-23DBC766BA8F}" destId="{F21ED01C-F7D8-4555-81C5-223E646DA1C5}" srcOrd="0" destOrd="0" presId="urn:microsoft.com/office/officeart/2005/8/layout/pList1"/>
    <dgm:cxn modelId="{EE8897A0-4877-4F96-BD74-10809C46D897}" type="presOf" srcId="{038147B3-514B-4220-972B-4C49A5062D2B}" destId="{4ADB1277-02A1-4526-BB48-6E58B079A73A}" srcOrd="0" destOrd="0" presId="urn:microsoft.com/office/officeart/2005/8/layout/pList1"/>
    <dgm:cxn modelId="{81A6A2A1-D5E4-44E7-B680-205B94069CD3}" type="presOf" srcId="{E969C261-EDFE-4384-9F2C-220EB02F0D54}" destId="{25AAC767-4357-4C0F-B996-1129B2CEA473}" srcOrd="0" destOrd="0" presId="urn:microsoft.com/office/officeart/2005/8/layout/pList1"/>
    <dgm:cxn modelId="{D19208CA-DE19-467F-A3FA-F953ECEE7980}" srcId="{3E7A7D87-EA95-45D4-B1A0-146067A38D8A}" destId="{A2AF9C35-97D2-48B9-9C3A-98F5507F6AF5}" srcOrd="1" destOrd="0" parTransId="{2D79C32D-4C02-47A1-BD01-04F43937973E}" sibTransId="{167FB5DD-3D0B-4A79-8D05-5B0720F2EFC2}"/>
    <dgm:cxn modelId="{B2C262E3-8ABF-4A5A-A7F4-40DF91152206}" srcId="{3E7A7D87-EA95-45D4-B1A0-146067A38D8A}" destId="{038147B3-514B-4220-972B-4C49A5062D2B}" srcOrd="2" destOrd="0" parTransId="{4FBDFE9F-0336-4D3A-B010-2CCB952242FD}" sibTransId="{38B2491F-431B-40CC-8F3B-5A8C92CD9AA3}"/>
    <dgm:cxn modelId="{3F8C83E3-6833-45D3-ADB6-8FACFCE303B3}" type="presOf" srcId="{167FB5DD-3D0B-4A79-8D05-5B0720F2EFC2}" destId="{06BB06DE-77AB-4E50-AC21-D2615EBDA54F}" srcOrd="0" destOrd="0" presId="urn:microsoft.com/office/officeart/2005/8/layout/pList1"/>
    <dgm:cxn modelId="{CF4D1EE4-444F-475E-B7AC-3EE48F995602}" type="presOf" srcId="{3E7A7D87-EA95-45D4-B1A0-146067A38D8A}" destId="{7E3D7923-219D-46DA-98EB-266ACA363DBC}" srcOrd="0" destOrd="0" presId="urn:microsoft.com/office/officeart/2005/8/layout/pList1"/>
    <dgm:cxn modelId="{583741E5-BB5C-48CB-8967-4D4F03713279}" type="presOf" srcId="{A2AF9C35-97D2-48B9-9C3A-98F5507F6AF5}" destId="{56DCF6E3-4512-4ED5-8CE1-C87ED87102CE}" srcOrd="0" destOrd="0" presId="urn:microsoft.com/office/officeart/2005/8/layout/pList1"/>
    <dgm:cxn modelId="{837078E0-9DBE-4C00-986D-E6691811054C}" type="presParOf" srcId="{7E3D7923-219D-46DA-98EB-266ACA363DBC}" destId="{B4EAA26A-EADC-4462-8831-E3B05B8A0AE8}" srcOrd="0" destOrd="0" presId="urn:microsoft.com/office/officeart/2005/8/layout/pList1"/>
    <dgm:cxn modelId="{B9BB1649-06A5-4666-A9B1-AD0A7FF0C68B}" type="presParOf" srcId="{B4EAA26A-EADC-4462-8831-E3B05B8A0AE8}" destId="{858E3EC1-339E-40D0-92DD-377FF99C617A}" srcOrd="0" destOrd="0" presId="urn:microsoft.com/office/officeart/2005/8/layout/pList1"/>
    <dgm:cxn modelId="{58A345DC-195A-4494-A5A9-7B7E0CAEF0A9}" type="presParOf" srcId="{B4EAA26A-EADC-4462-8831-E3B05B8A0AE8}" destId="{F21ED01C-F7D8-4555-81C5-223E646DA1C5}" srcOrd="1" destOrd="0" presId="urn:microsoft.com/office/officeart/2005/8/layout/pList1"/>
    <dgm:cxn modelId="{068FA400-4EBA-4711-A850-EA50EDF0F942}" type="presParOf" srcId="{7E3D7923-219D-46DA-98EB-266ACA363DBC}" destId="{EDC932EC-A2A6-4795-B3AE-CAE1A5564C07}" srcOrd="1" destOrd="0" presId="urn:microsoft.com/office/officeart/2005/8/layout/pList1"/>
    <dgm:cxn modelId="{481E16F6-C32F-4C7B-8628-95A21BCB8416}" type="presParOf" srcId="{7E3D7923-219D-46DA-98EB-266ACA363DBC}" destId="{769874B5-75D5-445B-A1F4-5FB1A941F52C}" srcOrd="2" destOrd="0" presId="urn:microsoft.com/office/officeart/2005/8/layout/pList1"/>
    <dgm:cxn modelId="{41873083-0C9B-4E6E-A429-F3342541F37A}" type="presParOf" srcId="{769874B5-75D5-445B-A1F4-5FB1A941F52C}" destId="{FEB0F523-FE3A-4D59-A7D8-F9EF90E17804}" srcOrd="0" destOrd="0" presId="urn:microsoft.com/office/officeart/2005/8/layout/pList1"/>
    <dgm:cxn modelId="{D1F1F2CE-838C-488D-AD3C-614CD179C423}" type="presParOf" srcId="{769874B5-75D5-445B-A1F4-5FB1A941F52C}" destId="{56DCF6E3-4512-4ED5-8CE1-C87ED87102CE}" srcOrd="1" destOrd="0" presId="urn:microsoft.com/office/officeart/2005/8/layout/pList1"/>
    <dgm:cxn modelId="{225A7461-0F9B-4146-A6F3-8E5AD3C2D4B1}" type="presParOf" srcId="{7E3D7923-219D-46DA-98EB-266ACA363DBC}" destId="{06BB06DE-77AB-4E50-AC21-D2615EBDA54F}" srcOrd="3" destOrd="0" presId="urn:microsoft.com/office/officeart/2005/8/layout/pList1"/>
    <dgm:cxn modelId="{B6C04A89-8318-43C5-A1CE-A59F47241000}" type="presParOf" srcId="{7E3D7923-219D-46DA-98EB-266ACA363DBC}" destId="{DA269DEA-3C84-45D1-ACA3-EF683F34B6E4}" srcOrd="4" destOrd="0" presId="urn:microsoft.com/office/officeart/2005/8/layout/pList1"/>
    <dgm:cxn modelId="{C8F55E71-27DF-4E67-89BA-A088362A78DD}" type="presParOf" srcId="{DA269DEA-3C84-45D1-ACA3-EF683F34B6E4}" destId="{8F0C6113-9295-47EA-ADBD-05180D4B935A}" srcOrd="0" destOrd="0" presId="urn:microsoft.com/office/officeart/2005/8/layout/pList1"/>
    <dgm:cxn modelId="{D24E9B51-9C84-49E5-AD4E-A435CAF303BF}" type="presParOf" srcId="{DA269DEA-3C84-45D1-ACA3-EF683F34B6E4}" destId="{4ADB1277-02A1-4526-BB48-6E58B079A73A}" srcOrd="1" destOrd="0" presId="urn:microsoft.com/office/officeart/2005/8/layout/pList1"/>
    <dgm:cxn modelId="{3E3FAC35-11C8-445A-A83D-F5D3F0ADE4CC}" type="presParOf" srcId="{7E3D7923-219D-46DA-98EB-266ACA363DBC}" destId="{80F5CD24-EFB2-4889-8675-636A1D6D894A}" srcOrd="5" destOrd="0" presId="urn:microsoft.com/office/officeart/2005/8/layout/pList1"/>
    <dgm:cxn modelId="{9A9409B8-7B12-450B-9225-5EFCE7B033F5}" type="presParOf" srcId="{7E3D7923-219D-46DA-98EB-266ACA363DBC}" destId="{6964832A-F021-4494-A74E-D173C0D24D43}" srcOrd="6" destOrd="0" presId="urn:microsoft.com/office/officeart/2005/8/layout/pList1"/>
    <dgm:cxn modelId="{A6D43F9A-C814-4601-B096-40F9F4F6982D}" type="presParOf" srcId="{6964832A-F021-4494-A74E-D173C0D24D43}" destId="{59EFE2E9-BC4A-414A-875D-F7B9E28D9706}" srcOrd="0" destOrd="0" presId="urn:microsoft.com/office/officeart/2005/8/layout/pList1"/>
    <dgm:cxn modelId="{533F1E88-53D1-4208-BB24-5E59667F8654}" type="presParOf" srcId="{6964832A-F021-4494-A74E-D173C0D24D43}" destId="{25AAC767-4357-4C0F-B996-1129B2CEA47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C4004-56AE-4649-ACE6-46B6618678E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4079E4F-3615-4E19-BE64-FD9FC277462A}">
      <dgm:prSet phldrT="[Testo]" custT="1"/>
      <dgm:spPr/>
      <dgm:t>
        <a:bodyPr/>
        <a:lstStyle/>
        <a:p>
          <a:r>
            <a:rPr lang="it-IT" sz="1000" b="1" noProof="0" dirty="0"/>
            <a:t>La Relazione:</a:t>
          </a:r>
        </a:p>
        <a:p>
          <a:r>
            <a:rPr lang="it-IT" sz="1000" b="0" noProof="0" dirty="0"/>
            <a:t>Cicli di seminari diretti da una psicanalista su temi quali: l’ascolto, l’interlocuzione, il disagio e la salute </a:t>
          </a:r>
        </a:p>
        <a:p>
          <a:endParaRPr lang="it-IT" sz="2400" noProof="0" dirty="0"/>
        </a:p>
      </dgm:t>
    </dgm:pt>
    <dgm:pt modelId="{17D80726-D1DD-4B4E-BCC4-7FEEE317D071}" type="parTrans" cxnId="{CC1AA7BA-939A-41CF-8E11-F42A4EA542B9}">
      <dgm:prSet/>
      <dgm:spPr/>
      <dgm:t>
        <a:bodyPr/>
        <a:lstStyle/>
        <a:p>
          <a:endParaRPr lang="it-IT"/>
        </a:p>
      </dgm:t>
    </dgm:pt>
    <dgm:pt modelId="{E3D5AB6A-25D8-49D5-B1B7-AB2C0DDD1A18}" type="sibTrans" cxnId="{CC1AA7BA-939A-41CF-8E11-F42A4EA542B9}">
      <dgm:prSet/>
      <dgm:spPr/>
      <dgm:t>
        <a:bodyPr/>
        <a:lstStyle/>
        <a:p>
          <a:endParaRPr lang="it-IT"/>
        </a:p>
      </dgm:t>
    </dgm:pt>
    <dgm:pt modelId="{853AA4F3-760C-4ECB-859F-A9ED6469FE48}">
      <dgm:prSet phldrT="[Testo]" custT="1"/>
      <dgm:spPr/>
      <dgm:t>
        <a:bodyPr/>
        <a:lstStyle/>
        <a:p>
          <a:pPr algn="ctr"/>
          <a:r>
            <a:rPr lang="it-IT" sz="1000" b="1" noProof="0" dirty="0"/>
            <a:t>Abbiamo approfondito il tema delle CERTIFICAZIONI:</a:t>
          </a:r>
        </a:p>
        <a:p>
          <a:pPr algn="just"/>
          <a:r>
            <a:rPr lang="it-IT" sz="1000" noProof="0" dirty="0"/>
            <a:t>- Inquadramento generale di certificati e cartella clinica (valore giuridico, requisiti di compilazione, reati di falso)</a:t>
          </a:r>
        </a:p>
        <a:p>
          <a:pPr algn="just"/>
          <a:r>
            <a:rPr lang="it-IT" sz="1000" noProof="0" dirty="0"/>
            <a:t>- Le certificazioni di competenza medica in caso di decesso  con esercitazioni a piccoli gruppi con compilazione della modulistica (certificato unico di decesso e scheda ISTAT sulle cause di morte, altri certificati)</a:t>
          </a:r>
        </a:p>
        <a:p>
          <a:pPr algn="just"/>
          <a:r>
            <a:rPr lang="it-IT" sz="1000" noProof="0" dirty="0"/>
            <a:t>- Certificazioni: certificato di malattia, infortunio sul lavoro, altre certificazioni (approfondimento sulla compilazione a piccoli gruppi)</a:t>
          </a:r>
        </a:p>
        <a:p>
          <a:pPr algn="ctr"/>
          <a:endParaRPr lang="it-IT" sz="1000" b="1" noProof="0" dirty="0"/>
        </a:p>
      </dgm:t>
    </dgm:pt>
    <dgm:pt modelId="{82BF3C3E-85A2-4537-B031-41BB93A8E890}" type="parTrans" cxnId="{F1BDA8A1-3265-40EB-BFA6-878AE5DCE524}">
      <dgm:prSet/>
      <dgm:spPr/>
      <dgm:t>
        <a:bodyPr/>
        <a:lstStyle/>
        <a:p>
          <a:endParaRPr lang="it-IT"/>
        </a:p>
      </dgm:t>
    </dgm:pt>
    <dgm:pt modelId="{08BB6778-73A1-4E90-83B6-DFBD32EA28E5}" type="sibTrans" cxnId="{F1BDA8A1-3265-40EB-BFA6-878AE5DCE524}">
      <dgm:prSet/>
      <dgm:spPr/>
      <dgm:t>
        <a:bodyPr/>
        <a:lstStyle/>
        <a:p>
          <a:endParaRPr lang="it-IT"/>
        </a:p>
      </dgm:t>
    </dgm:pt>
    <dgm:pt modelId="{D21AD207-AEFC-44C2-8E6F-34B5C2884A2C}">
      <dgm:prSet phldrT="[Testo]" custT="1"/>
      <dgm:spPr/>
      <dgm:t>
        <a:bodyPr/>
        <a:lstStyle/>
        <a:p>
          <a:pPr algn="ctr"/>
          <a:r>
            <a:rPr lang="it-IT" sz="1000" b="1" noProof="0" dirty="0"/>
            <a:t>Abbiamo approfondito il tema dell’</a:t>
          </a:r>
          <a:r>
            <a:rPr lang="it-IT" sz="1000" b="1" i="0" noProof="0" dirty="0"/>
            <a:t>Etica ed esercizio professionale:</a:t>
          </a:r>
        </a:p>
        <a:p>
          <a:pPr algn="just"/>
          <a:r>
            <a:rPr lang="it-IT" sz="1000" b="0" i="0" noProof="0" dirty="0"/>
            <a:t>- Informazione e consenso</a:t>
          </a:r>
        </a:p>
        <a:p>
          <a:pPr algn="just"/>
          <a:r>
            <a:rPr lang="it-IT" sz="1000" b="0" i="0" noProof="0" dirty="0"/>
            <a:t>- Fine vita: suicidio medicalmente assistito, cure palliative, dichiarazioni anticipate di trattamento, pianificazione condivisa delle cure</a:t>
          </a:r>
        </a:p>
        <a:p>
          <a:pPr algn="just"/>
          <a:r>
            <a:rPr lang="it-IT" sz="1000" b="0" i="0" noProof="0" dirty="0"/>
            <a:t>- Inizio vita: interruzione volontaria di gravidanza e procreazione medicalmente assistita</a:t>
          </a:r>
        </a:p>
        <a:p>
          <a:pPr algn="just"/>
          <a:r>
            <a:rPr lang="it-IT" sz="1000" b="0" i="0" noProof="0" dirty="0"/>
            <a:t>- Responsabilità professionale</a:t>
          </a:r>
        </a:p>
        <a:p>
          <a:pPr algn="just"/>
          <a:r>
            <a:rPr lang="it-IT" sz="1000" b="0" i="0" noProof="0" dirty="0"/>
            <a:t>- Segreto professionale e d’ufficio e tutela della riservatezza</a:t>
          </a:r>
        </a:p>
        <a:p>
          <a:pPr algn="just"/>
          <a:r>
            <a:rPr lang="it-IT" sz="1000" b="0" i="0" noProof="0" dirty="0"/>
            <a:t>- Collaborazione con Autorità giudiziaria: Il referto e la denuncia di reato</a:t>
          </a:r>
          <a:endParaRPr lang="it-IT" sz="1000" noProof="0" dirty="0"/>
        </a:p>
      </dgm:t>
    </dgm:pt>
    <dgm:pt modelId="{27CC7EE0-BD45-4BBE-B725-BA3F1A044E81}" type="sibTrans" cxnId="{4BE0ED7E-26ED-47A9-B41D-45AE3B9F1EB1}">
      <dgm:prSet/>
      <dgm:spPr/>
      <dgm:t>
        <a:bodyPr/>
        <a:lstStyle/>
        <a:p>
          <a:endParaRPr lang="it-IT"/>
        </a:p>
      </dgm:t>
    </dgm:pt>
    <dgm:pt modelId="{8EBF82A1-2FF9-42D9-857C-6C9AF1282C8E}" type="parTrans" cxnId="{4BE0ED7E-26ED-47A9-B41D-45AE3B9F1EB1}">
      <dgm:prSet/>
      <dgm:spPr/>
      <dgm:t>
        <a:bodyPr/>
        <a:lstStyle/>
        <a:p>
          <a:endParaRPr lang="it-IT"/>
        </a:p>
      </dgm:t>
    </dgm:pt>
    <dgm:pt modelId="{12B4610D-BBCC-4BFA-BD47-E7A5C5CA7662}" type="pres">
      <dgm:prSet presAssocID="{A17C4004-56AE-4649-ACE6-46B6618678E7}" presName="Name0" presStyleCnt="0">
        <dgm:presLayoutVars>
          <dgm:dir/>
          <dgm:resizeHandles val="exact"/>
        </dgm:presLayoutVars>
      </dgm:prSet>
      <dgm:spPr/>
    </dgm:pt>
    <dgm:pt modelId="{F1865531-6CC4-46D4-B8F1-582C27670EC5}" type="pres">
      <dgm:prSet presAssocID="{44079E4F-3615-4E19-BE64-FD9FC277462A}" presName="compNode" presStyleCnt="0"/>
      <dgm:spPr/>
    </dgm:pt>
    <dgm:pt modelId="{FCB95036-7A60-4532-A220-CCC530FCC64C}" type="pres">
      <dgm:prSet presAssocID="{44079E4F-3615-4E19-BE64-FD9FC277462A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D618B38-6C80-484B-8126-D3220D9005B6}" type="pres">
      <dgm:prSet presAssocID="{44079E4F-3615-4E19-BE64-FD9FC277462A}" presName="textRect" presStyleLbl="revTx" presStyleIdx="0" presStyleCnt="3" custLinFactNeighborX="205" custLinFactNeighborY="13813">
        <dgm:presLayoutVars>
          <dgm:bulletEnabled val="1"/>
        </dgm:presLayoutVars>
      </dgm:prSet>
      <dgm:spPr/>
    </dgm:pt>
    <dgm:pt modelId="{7B483FC1-E02A-4F4B-9D8C-FD0EEA6414E8}" type="pres">
      <dgm:prSet presAssocID="{E3D5AB6A-25D8-49D5-B1B7-AB2C0DDD1A18}" presName="sibTrans" presStyleLbl="sibTrans2D1" presStyleIdx="0" presStyleCnt="0"/>
      <dgm:spPr/>
    </dgm:pt>
    <dgm:pt modelId="{5A878CD1-C41F-4267-87D1-5E38E762A1BD}" type="pres">
      <dgm:prSet presAssocID="{853AA4F3-760C-4ECB-859F-A9ED6469FE48}" presName="compNode" presStyleCnt="0"/>
      <dgm:spPr/>
    </dgm:pt>
    <dgm:pt modelId="{98BB9AFA-F8D6-4533-BDD0-23F99E853429}" type="pres">
      <dgm:prSet presAssocID="{853AA4F3-760C-4ECB-859F-A9ED6469FE48}" presName="pictRect" presStyleLbl="node1" presStyleIdx="1" presStyleCnt="3" custLinFactNeighborX="-3219" custLinFactNeighborY="89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40C7B00-23ED-4E5D-8C76-38136937079A}" type="pres">
      <dgm:prSet presAssocID="{853AA4F3-760C-4ECB-859F-A9ED6469FE48}" presName="textRect" presStyleLbl="revTx" presStyleIdx="1" presStyleCnt="3" custScaleX="88994" custScaleY="161311" custLinFactNeighborX="-439" custLinFactNeighborY="92261">
        <dgm:presLayoutVars>
          <dgm:bulletEnabled val="1"/>
        </dgm:presLayoutVars>
      </dgm:prSet>
      <dgm:spPr/>
    </dgm:pt>
    <dgm:pt modelId="{B0006D44-0994-4AD0-8C13-39695115308D}" type="pres">
      <dgm:prSet presAssocID="{08BB6778-73A1-4E90-83B6-DFBD32EA28E5}" presName="sibTrans" presStyleLbl="sibTrans2D1" presStyleIdx="0" presStyleCnt="0"/>
      <dgm:spPr/>
    </dgm:pt>
    <dgm:pt modelId="{41E815A1-DF52-4FB5-8B45-3A0D5B8CF874}" type="pres">
      <dgm:prSet presAssocID="{D21AD207-AEFC-44C2-8E6F-34B5C2884A2C}" presName="compNode" presStyleCnt="0"/>
      <dgm:spPr/>
    </dgm:pt>
    <dgm:pt modelId="{16D69F33-28BE-4BE6-9314-297FB400B65C}" type="pres">
      <dgm:prSet presAssocID="{D21AD207-AEFC-44C2-8E6F-34B5C2884A2C}" presName="pictRect" presStyleLbl="node1" presStyleIdx="2" presStyleCnt="3" custLinFactNeighborX="-1095" custLinFactNeighborY="71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72DA5E9-7D02-4E80-9EC8-B9E8796289FD}" type="pres">
      <dgm:prSet presAssocID="{D21AD207-AEFC-44C2-8E6F-34B5C2884A2C}" presName="textRect" presStyleLbl="revTx" presStyleIdx="2" presStyleCnt="3" custScaleX="106275" custScaleY="156728" custLinFactNeighborX="-2949" custLinFactNeighborY="58124">
        <dgm:presLayoutVars>
          <dgm:bulletEnabled val="1"/>
        </dgm:presLayoutVars>
      </dgm:prSet>
      <dgm:spPr/>
    </dgm:pt>
  </dgm:ptLst>
  <dgm:cxnLst>
    <dgm:cxn modelId="{EBBD5303-8191-4EBC-8F59-ADB7BD959C80}" type="presOf" srcId="{08BB6778-73A1-4E90-83B6-DFBD32EA28E5}" destId="{B0006D44-0994-4AD0-8C13-39695115308D}" srcOrd="0" destOrd="0" presId="urn:microsoft.com/office/officeart/2005/8/layout/pList1"/>
    <dgm:cxn modelId="{8849E211-E769-45D9-8888-066DAEF5803E}" type="presOf" srcId="{853AA4F3-760C-4ECB-859F-A9ED6469FE48}" destId="{D40C7B00-23ED-4E5D-8C76-38136937079A}" srcOrd="0" destOrd="0" presId="urn:microsoft.com/office/officeart/2005/8/layout/pList1"/>
    <dgm:cxn modelId="{B0E8C436-F693-4769-901E-03A3F2E2BBED}" type="presOf" srcId="{E3D5AB6A-25D8-49D5-B1B7-AB2C0DDD1A18}" destId="{7B483FC1-E02A-4F4B-9D8C-FD0EEA6414E8}" srcOrd="0" destOrd="0" presId="urn:microsoft.com/office/officeart/2005/8/layout/pList1"/>
    <dgm:cxn modelId="{7E850F42-26D4-413A-A6DE-2F5A7AA711E6}" type="presOf" srcId="{D21AD207-AEFC-44C2-8E6F-34B5C2884A2C}" destId="{F72DA5E9-7D02-4E80-9EC8-B9E8796289FD}" srcOrd="0" destOrd="0" presId="urn:microsoft.com/office/officeart/2005/8/layout/pList1"/>
    <dgm:cxn modelId="{30923A4E-166F-4603-BC6B-E26EDF12C2B1}" type="presOf" srcId="{44079E4F-3615-4E19-BE64-FD9FC277462A}" destId="{DD618B38-6C80-484B-8126-D3220D9005B6}" srcOrd="0" destOrd="0" presId="urn:microsoft.com/office/officeart/2005/8/layout/pList1"/>
    <dgm:cxn modelId="{4BE0ED7E-26ED-47A9-B41D-45AE3B9F1EB1}" srcId="{A17C4004-56AE-4649-ACE6-46B6618678E7}" destId="{D21AD207-AEFC-44C2-8E6F-34B5C2884A2C}" srcOrd="2" destOrd="0" parTransId="{8EBF82A1-2FF9-42D9-857C-6C9AF1282C8E}" sibTransId="{27CC7EE0-BD45-4BBE-B725-BA3F1A044E81}"/>
    <dgm:cxn modelId="{F1BDA8A1-3265-40EB-BFA6-878AE5DCE524}" srcId="{A17C4004-56AE-4649-ACE6-46B6618678E7}" destId="{853AA4F3-760C-4ECB-859F-A9ED6469FE48}" srcOrd="1" destOrd="0" parTransId="{82BF3C3E-85A2-4537-B031-41BB93A8E890}" sibTransId="{08BB6778-73A1-4E90-83B6-DFBD32EA28E5}"/>
    <dgm:cxn modelId="{CC1AA7BA-939A-41CF-8E11-F42A4EA542B9}" srcId="{A17C4004-56AE-4649-ACE6-46B6618678E7}" destId="{44079E4F-3615-4E19-BE64-FD9FC277462A}" srcOrd="0" destOrd="0" parTransId="{17D80726-D1DD-4B4E-BCC4-7FEEE317D071}" sibTransId="{E3D5AB6A-25D8-49D5-B1B7-AB2C0DDD1A18}"/>
    <dgm:cxn modelId="{4E43D3F4-3348-4613-A00F-09B5C02A8DD8}" type="presOf" srcId="{A17C4004-56AE-4649-ACE6-46B6618678E7}" destId="{12B4610D-BBCC-4BFA-BD47-E7A5C5CA7662}" srcOrd="0" destOrd="0" presId="urn:microsoft.com/office/officeart/2005/8/layout/pList1"/>
    <dgm:cxn modelId="{EE1DF53F-A899-45E3-A4FC-57B3C914F96A}" type="presParOf" srcId="{12B4610D-BBCC-4BFA-BD47-E7A5C5CA7662}" destId="{F1865531-6CC4-46D4-B8F1-582C27670EC5}" srcOrd="0" destOrd="0" presId="urn:microsoft.com/office/officeart/2005/8/layout/pList1"/>
    <dgm:cxn modelId="{482201E3-784A-456F-AC56-218D17BED1DD}" type="presParOf" srcId="{F1865531-6CC4-46D4-B8F1-582C27670EC5}" destId="{FCB95036-7A60-4532-A220-CCC530FCC64C}" srcOrd="0" destOrd="0" presId="urn:microsoft.com/office/officeart/2005/8/layout/pList1"/>
    <dgm:cxn modelId="{3EE1B9F8-355C-4216-A0BB-98294DDCCE5C}" type="presParOf" srcId="{F1865531-6CC4-46D4-B8F1-582C27670EC5}" destId="{DD618B38-6C80-484B-8126-D3220D9005B6}" srcOrd="1" destOrd="0" presId="urn:microsoft.com/office/officeart/2005/8/layout/pList1"/>
    <dgm:cxn modelId="{F3A706E8-578B-4F1F-8ED8-3AF9BDADC0E7}" type="presParOf" srcId="{12B4610D-BBCC-4BFA-BD47-E7A5C5CA7662}" destId="{7B483FC1-E02A-4F4B-9D8C-FD0EEA6414E8}" srcOrd="1" destOrd="0" presId="urn:microsoft.com/office/officeart/2005/8/layout/pList1"/>
    <dgm:cxn modelId="{38A94610-87FA-4AFD-978E-38595E11D0F0}" type="presParOf" srcId="{12B4610D-BBCC-4BFA-BD47-E7A5C5CA7662}" destId="{5A878CD1-C41F-4267-87D1-5E38E762A1BD}" srcOrd="2" destOrd="0" presId="urn:microsoft.com/office/officeart/2005/8/layout/pList1"/>
    <dgm:cxn modelId="{94B72C25-EF22-4EB6-B4C0-3D742601308F}" type="presParOf" srcId="{5A878CD1-C41F-4267-87D1-5E38E762A1BD}" destId="{98BB9AFA-F8D6-4533-BDD0-23F99E853429}" srcOrd="0" destOrd="0" presId="urn:microsoft.com/office/officeart/2005/8/layout/pList1"/>
    <dgm:cxn modelId="{16D4508A-8B65-4920-A0D6-EF10C0A632A6}" type="presParOf" srcId="{5A878CD1-C41F-4267-87D1-5E38E762A1BD}" destId="{D40C7B00-23ED-4E5D-8C76-38136937079A}" srcOrd="1" destOrd="0" presId="urn:microsoft.com/office/officeart/2005/8/layout/pList1"/>
    <dgm:cxn modelId="{EFC161A3-F455-4FD3-B999-79C845127458}" type="presParOf" srcId="{12B4610D-BBCC-4BFA-BD47-E7A5C5CA7662}" destId="{B0006D44-0994-4AD0-8C13-39695115308D}" srcOrd="3" destOrd="0" presId="urn:microsoft.com/office/officeart/2005/8/layout/pList1"/>
    <dgm:cxn modelId="{7F3BCFBE-675A-4BFC-B617-B05FAF6DF3B2}" type="presParOf" srcId="{12B4610D-BBCC-4BFA-BD47-E7A5C5CA7662}" destId="{41E815A1-DF52-4FB5-8B45-3A0D5B8CF874}" srcOrd="4" destOrd="0" presId="urn:microsoft.com/office/officeart/2005/8/layout/pList1"/>
    <dgm:cxn modelId="{3305A704-B813-4470-9367-CCA244426CC8}" type="presParOf" srcId="{41E815A1-DF52-4FB5-8B45-3A0D5B8CF874}" destId="{16D69F33-28BE-4BE6-9314-297FB400B65C}" srcOrd="0" destOrd="0" presId="urn:microsoft.com/office/officeart/2005/8/layout/pList1"/>
    <dgm:cxn modelId="{522C800E-FB60-4DD1-BF4A-C3E51539859E}" type="presParOf" srcId="{41E815A1-DF52-4FB5-8B45-3A0D5B8CF874}" destId="{F72DA5E9-7D02-4E80-9EC8-B9E8796289F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E3EC1-339E-40D0-92DD-377FF99C617A}">
      <dsp:nvSpPr>
        <dsp:cNvPr id="0" name=""/>
        <dsp:cNvSpPr/>
      </dsp:nvSpPr>
      <dsp:spPr>
        <a:xfrm>
          <a:off x="0" y="0"/>
          <a:ext cx="2441956" cy="168250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D01C-F7D8-4555-81C5-223E646DA1C5}">
      <dsp:nvSpPr>
        <dsp:cNvPr id="0" name=""/>
        <dsp:cNvSpPr/>
      </dsp:nvSpPr>
      <dsp:spPr>
        <a:xfrm>
          <a:off x="3" y="1815917"/>
          <a:ext cx="2444007" cy="176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Conferenza persona-medico: 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kern="1200" noProof="0" dirty="0"/>
            <a:t>L’obiettivo è quello di riflettere su cosa significa davvero entrare in relazione con la persona che si ha di fronte, oltre alla clinica e alla diagnosi. Inoltre, l’obiettivo è anche quello di presentare/far conoscere quali strumenti chiave possono essere utili per migliorare la qualità dello scambio comunicativo con il paziente in modo da favorire una relazione terapeutica più efficace, consapevole e rispettosa.</a:t>
          </a:r>
        </a:p>
      </dsp:txBody>
      <dsp:txXfrm>
        <a:off x="3" y="1815917"/>
        <a:ext cx="2444007" cy="1766578"/>
      </dsp:txXfrm>
    </dsp:sp>
    <dsp:sp modelId="{FEB0F523-FE3A-4D59-A7D8-F9EF90E17804}">
      <dsp:nvSpPr>
        <dsp:cNvPr id="0" name=""/>
        <dsp:cNvSpPr/>
      </dsp:nvSpPr>
      <dsp:spPr>
        <a:xfrm>
          <a:off x="2628554" y="499591"/>
          <a:ext cx="2441956" cy="168250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CF6E3-4512-4ED5-8CE1-C87ED87102CE}">
      <dsp:nvSpPr>
        <dsp:cNvPr id="0" name=""/>
        <dsp:cNvSpPr/>
      </dsp:nvSpPr>
      <dsp:spPr>
        <a:xfrm>
          <a:off x="5282936" y="498768"/>
          <a:ext cx="1762262" cy="205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La Comunicazione sensibile in Sanità: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Obiettivi: Abituare lo studente a pensare alla comunicazione come strumento di cura; acquisire capacità comunicative corrette in medicina. </a:t>
          </a:r>
          <a:r>
            <a:rPr lang="it-IT" sz="1000" b="0" kern="1200" noProof="0" dirty="0"/>
            <a:t>Il corso si basa su simulazioni di incontri tra medico e paziente secondo il metodo del </a:t>
          </a:r>
          <a:r>
            <a:rPr lang="it-IT" sz="1000" b="0" kern="1200" noProof="0" dirty="0" err="1"/>
            <a:t>role</a:t>
          </a:r>
          <a:r>
            <a:rPr lang="it-IT" sz="1000" b="0" kern="1200" noProof="0" dirty="0"/>
            <a:t>-playing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noProof="0" dirty="0"/>
        </a:p>
      </dsp:txBody>
      <dsp:txXfrm>
        <a:off x="5282936" y="498768"/>
        <a:ext cx="1762262" cy="2054630"/>
      </dsp:txXfrm>
    </dsp:sp>
    <dsp:sp modelId="{8F0C6113-9295-47EA-ADBD-05180D4B935A}">
      <dsp:nvSpPr>
        <dsp:cNvPr id="0" name=""/>
        <dsp:cNvSpPr/>
      </dsp:nvSpPr>
      <dsp:spPr>
        <a:xfrm>
          <a:off x="2543090" y="2843075"/>
          <a:ext cx="2441956" cy="168250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B1277-02A1-4526-BB48-6E58B079A73A}">
      <dsp:nvSpPr>
        <dsp:cNvPr id="0" name=""/>
        <dsp:cNvSpPr/>
      </dsp:nvSpPr>
      <dsp:spPr>
        <a:xfrm>
          <a:off x="5162210" y="2716236"/>
          <a:ext cx="2172901" cy="215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Apprendere come prendersi cura del paziente migrante negli ambulatori di “porta aperta”: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noProof="0" dirty="0"/>
            <a:t>Obiettivo: conoscere l’approccio al paziente migrante, in particolare 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noProof="0" dirty="0"/>
            <a:t>- la modalità di relazione e interazione, attraverso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noProof="0" dirty="0"/>
            <a:t>- l’ascolto attivo ed empatico nel rispetto delle differenze culturali ed etiche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noProof="0" dirty="0"/>
            <a:t>- domande opportune sui sintomi e malessere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it-IT" sz="800" kern="1200" noProof="0" dirty="0"/>
            <a:t>- uso di un linguaggio verbale e non verbale adeguato alla persona, 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it-IT" sz="800" kern="1200" noProof="0" dirty="0"/>
            <a:t>- la discussione di soluzioni mirate e appropriate, con i Medici della struttura </a:t>
          </a:r>
          <a:endParaRPr lang="it-IT" sz="800" b="1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noProof="0" dirty="0"/>
        </a:p>
      </dsp:txBody>
      <dsp:txXfrm>
        <a:off x="5162210" y="2716236"/>
        <a:ext cx="2172901" cy="2156714"/>
      </dsp:txXfrm>
    </dsp:sp>
    <dsp:sp modelId="{59EFE2E9-BC4A-414A-875D-F7B9E28D9706}">
      <dsp:nvSpPr>
        <dsp:cNvPr id="0" name=""/>
        <dsp:cNvSpPr/>
      </dsp:nvSpPr>
      <dsp:spPr>
        <a:xfrm>
          <a:off x="7951930" y="931862"/>
          <a:ext cx="2441956" cy="168250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AC767-4357-4C0F-B996-1129B2CEA473}">
      <dsp:nvSpPr>
        <dsp:cNvPr id="0" name=""/>
        <dsp:cNvSpPr/>
      </dsp:nvSpPr>
      <dsp:spPr>
        <a:xfrm>
          <a:off x="8019511" y="2748611"/>
          <a:ext cx="2309675" cy="15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Seminario interprofessionale studenti di Medicina e Professioni Sanitarie: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kern="1200" noProof="0" dirty="0"/>
            <a:t>L’obiettivo è introdurre l’apprendimento con il paziente, per sviluppare un approccio centrato sulla persona nella sua interezza. Questo sarà possibile grazie all’integrazione di saperi esperienziali e ad attività congiunte di diverse figure professionali.</a:t>
          </a:r>
        </a:p>
      </dsp:txBody>
      <dsp:txXfrm>
        <a:off x="8019511" y="2748611"/>
        <a:ext cx="2309675" cy="1587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95036-7A60-4532-A220-CCC530FCC64C}">
      <dsp:nvSpPr>
        <dsp:cNvPr id="0" name=""/>
        <dsp:cNvSpPr/>
      </dsp:nvSpPr>
      <dsp:spPr>
        <a:xfrm>
          <a:off x="8203" y="996555"/>
          <a:ext cx="3357827" cy="23135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8B38-6C80-484B-8126-D3220D9005B6}">
      <dsp:nvSpPr>
        <dsp:cNvPr id="0" name=""/>
        <dsp:cNvSpPr/>
      </dsp:nvSpPr>
      <dsp:spPr>
        <a:xfrm>
          <a:off x="15086" y="3482174"/>
          <a:ext cx="3357827" cy="124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La Relazione: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kern="1200" noProof="0" dirty="0"/>
            <a:t>Cicli di seminari diretti da una psicanalista su temi quali: l’ascolto, l’interlocuzione, il disagio e la salute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noProof="0" dirty="0"/>
        </a:p>
      </dsp:txBody>
      <dsp:txXfrm>
        <a:off x="15086" y="3482174"/>
        <a:ext cx="3357827" cy="1245753"/>
      </dsp:txXfrm>
    </dsp:sp>
    <dsp:sp modelId="{98BB9AFA-F8D6-4533-BDD0-23F99E853429}">
      <dsp:nvSpPr>
        <dsp:cNvPr id="0" name=""/>
        <dsp:cNvSpPr/>
      </dsp:nvSpPr>
      <dsp:spPr>
        <a:xfrm>
          <a:off x="3593866" y="1012763"/>
          <a:ext cx="3357827" cy="231354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7B00-23ED-4E5D-8C76-38136937079A}">
      <dsp:nvSpPr>
        <dsp:cNvPr id="0" name=""/>
        <dsp:cNvSpPr/>
      </dsp:nvSpPr>
      <dsp:spPr>
        <a:xfrm>
          <a:off x="3871994" y="3542868"/>
          <a:ext cx="2988264" cy="200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Abbiamo approfondito il tema delle CERTIFICAZIONI: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- Inquadramento generale di certificati e cartella clinica (valore giuridico, requisiti di compilazione, reati di falso)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- Le certificazioni di competenza medica in caso di decesso  con esercitazioni a piccoli gruppi con compilazione della modulistica (certificato unico di decesso e scheda ISTAT sulle cause di morte, altri certificati)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- Certificazioni: certificato di malattia, infortunio sul lavoro, altre certificazioni (approfondimento sulla compilazione a piccoli gruppi)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b="1" kern="1200" noProof="0" dirty="0"/>
        </a:p>
      </dsp:txBody>
      <dsp:txXfrm>
        <a:off x="3871994" y="3542868"/>
        <a:ext cx="2988264" cy="2009538"/>
      </dsp:txXfrm>
    </dsp:sp>
    <dsp:sp modelId="{16D69F33-28BE-4BE6-9314-297FB400B65C}">
      <dsp:nvSpPr>
        <dsp:cNvPr id="0" name=""/>
        <dsp:cNvSpPr/>
      </dsp:nvSpPr>
      <dsp:spPr>
        <a:xfrm>
          <a:off x="7464289" y="985369"/>
          <a:ext cx="3357827" cy="231354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DA5E9-7D02-4E80-9EC8-B9E8796289FD}">
      <dsp:nvSpPr>
        <dsp:cNvPr id="0" name=""/>
        <dsp:cNvSpPr/>
      </dsp:nvSpPr>
      <dsp:spPr>
        <a:xfrm>
          <a:off x="7296683" y="3504161"/>
          <a:ext cx="3568531" cy="195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noProof="0" dirty="0"/>
            <a:t>Abbiamo approfondito il tema dell’</a:t>
          </a:r>
          <a:r>
            <a:rPr lang="it-IT" sz="1000" b="1" i="0" kern="1200" noProof="0" dirty="0"/>
            <a:t>Etica ed esercizio professionale: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noProof="0" dirty="0"/>
            <a:t>- Informazione e consenso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noProof="0" dirty="0"/>
            <a:t>- Fine vita: suicidio medicalmente assistito, cure palliative, dichiarazioni anticipate di trattamento, pianificazione condivisa delle cure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noProof="0" dirty="0"/>
            <a:t>- Inizio vita: interruzione volontaria di gravidanza e procreazione medicalmente assistita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noProof="0" dirty="0"/>
            <a:t>- Responsabilità professionale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noProof="0" dirty="0"/>
            <a:t>- Segreto professionale e d’ufficio e tutela della riservatezza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noProof="0" dirty="0"/>
            <a:t>- Collaborazione con Autorità giudiziaria: Il referto e la denuncia di reato</a:t>
          </a:r>
          <a:endParaRPr lang="it-IT" sz="1000" kern="1200" noProof="0" dirty="0"/>
        </a:p>
      </dsp:txBody>
      <dsp:txXfrm>
        <a:off x="7296683" y="3504161"/>
        <a:ext cx="3568531" cy="195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B0844C9-75BC-419E-A1BD-9ED191CF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>
            <a:extLst>
              <a:ext uri="{FF2B5EF4-FFF2-40B4-BE49-F238E27FC236}">
                <a16:creationId xmlns:a16="http://schemas.microsoft.com/office/drawing/2014/main" id="{28D113B9-EC51-4E2E-43F2-5D997F267D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>
            <a:extLst>
              <a:ext uri="{FF2B5EF4-FFF2-40B4-BE49-F238E27FC236}">
                <a16:creationId xmlns:a16="http://schemas.microsoft.com/office/drawing/2014/main" id="{7DB0942F-8604-0BED-E2F8-393F00001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7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ab01c1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cab01c1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09FCC01A-C1DC-6E7C-E04E-390B7F66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>
            <a:extLst>
              <a:ext uri="{FF2B5EF4-FFF2-40B4-BE49-F238E27FC236}">
                <a16:creationId xmlns:a16="http://schemas.microsoft.com/office/drawing/2014/main" id="{306EE586-070F-BEC0-D2AD-447EA18B5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:notes">
            <a:extLst>
              <a:ext uri="{FF2B5EF4-FFF2-40B4-BE49-F238E27FC236}">
                <a16:creationId xmlns:a16="http://schemas.microsoft.com/office/drawing/2014/main" id="{5B748AF9-1926-3A75-8528-09126E796B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000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ab01c167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cab01c167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cab01c167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cab01c167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60315F05-7AF5-5628-6690-761810DEA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>
            <a:extLst>
              <a:ext uri="{FF2B5EF4-FFF2-40B4-BE49-F238E27FC236}">
                <a16:creationId xmlns:a16="http://schemas.microsoft.com/office/drawing/2014/main" id="{2EF4A2A3-2B87-3E58-8FE8-3A2FB5B3C9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>
            <a:extLst>
              <a:ext uri="{FF2B5EF4-FFF2-40B4-BE49-F238E27FC236}">
                <a16:creationId xmlns:a16="http://schemas.microsoft.com/office/drawing/2014/main" id="{DBC2309D-C3A8-D7F2-A805-1CC86F693D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78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00500683-3F72-F44D-8EB6-6904FE82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>
            <a:extLst>
              <a:ext uri="{FF2B5EF4-FFF2-40B4-BE49-F238E27FC236}">
                <a16:creationId xmlns:a16="http://schemas.microsoft.com/office/drawing/2014/main" id="{AFA7409E-9C45-21E2-4F9D-3451D37B4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>
            <a:extLst>
              <a:ext uri="{FF2B5EF4-FFF2-40B4-BE49-F238E27FC236}">
                <a16:creationId xmlns:a16="http://schemas.microsoft.com/office/drawing/2014/main" id="{4174DE05-9ACE-0402-EDBC-F561536BF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10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88112ED9-A218-E7AF-5B9C-0DA34F908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0447A9E4-20F8-4828-D88F-A0241A44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3057BCD3-1AF0-329C-629A-1BB9796B2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BCD18-A5CD-49F5-A0F1-35684BDBDC6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8EB1-3FED-4D9E-6AA7-8A0E9274F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E5D5691E-384F-6858-CCA5-28DF178EC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BD5DA095-CC0A-09EA-0622-B45B2E5A5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82F5762D-BD0F-BA75-104D-2F6E1C5B1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BCD18-A5CD-49F5-A0F1-35684BDBDC6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863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body" idx="1"/>
          </p:nvPr>
        </p:nvSpPr>
        <p:spPr>
          <a:xfrm>
            <a:off x="224807" y="3170110"/>
            <a:ext cx="117423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1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6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body" idx="1"/>
          </p:nvPr>
        </p:nvSpPr>
        <p:spPr>
          <a:xfrm>
            <a:off x="609600" y="1436211"/>
            <a:ext cx="538691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51"/>
          <p:cNvSpPr txBox="1">
            <a:spLocks noGrp="1"/>
          </p:cNvSpPr>
          <p:nvPr>
            <p:ph type="body" idx="3"/>
          </p:nvPr>
        </p:nvSpPr>
        <p:spPr>
          <a:xfrm>
            <a:off x="6193368" y="1436211"/>
            <a:ext cx="53890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7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4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5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5"/>
          <p:cNvSpPr txBox="1">
            <a:spLocks noGrp="1"/>
          </p:cNvSpPr>
          <p:nvPr>
            <p:ph type="body" idx="1"/>
          </p:nvPr>
        </p:nvSpPr>
        <p:spPr>
          <a:xfrm>
            <a:off x="224807" y="3170110"/>
            <a:ext cx="117423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5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7"/>
          <p:cNvSpPr/>
          <p:nvPr/>
        </p:nvSpPr>
        <p:spPr>
          <a:xfrm>
            <a:off x="0" y="6334200"/>
            <a:ext cx="1219104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47"/>
          <p:cNvCxnSpPr/>
          <p:nvPr/>
        </p:nvCxnSpPr>
        <p:spPr>
          <a:xfrm>
            <a:off x="1193400" y="1737720"/>
            <a:ext cx="9966960" cy="36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"/>
          <p:cNvGrpSpPr/>
          <p:nvPr/>
        </p:nvGrpSpPr>
        <p:grpSpPr>
          <a:xfrm>
            <a:off x="247119" y="1713601"/>
            <a:ext cx="11798449" cy="5071117"/>
            <a:chOff x="324609" y="3480809"/>
            <a:chExt cx="17634208" cy="1014223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4609" y="3480809"/>
              <a:ext cx="17634208" cy="10142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5323" y="8567928"/>
              <a:ext cx="10814303" cy="3052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"/>
            <p:cNvSpPr/>
            <p:nvPr/>
          </p:nvSpPr>
          <p:spPr>
            <a:xfrm>
              <a:off x="368808" y="3499104"/>
              <a:ext cx="17550765" cy="10058400"/>
            </a:xfrm>
            <a:custGeom>
              <a:avLst/>
              <a:gdLst/>
              <a:ahLst/>
              <a:cxnLst/>
              <a:rect l="l" t="t" r="r" b="b"/>
              <a:pathLst>
                <a:path w="17550765" h="10058400" extrusionOk="0">
                  <a:moveTo>
                    <a:pt x="17550384" y="0"/>
                  </a:moveTo>
                  <a:lnTo>
                    <a:pt x="0" y="0"/>
                  </a:lnTo>
                  <a:lnTo>
                    <a:pt x="0" y="10058400"/>
                  </a:lnTo>
                  <a:lnTo>
                    <a:pt x="17550384" y="10058400"/>
                  </a:lnTo>
                  <a:lnTo>
                    <a:pt x="17550384" y="0"/>
                  </a:lnTo>
                  <a:close/>
                </a:path>
              </a:pathLst>
            </a:custGeom>
            <a:solidFill>
              <a:srgbClr val="C724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9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"/>
          <p:cNvSpPr txBox="1"/>
          <p:nvPr/>
        </p:nvSpPr>
        <p:spPr>
          <a:xfrm>
            <a:off x="3228392" y="1863373"/>
            <a:ext cx="8015700" cy="4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1313" marR="165544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000" b="1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Corso di Laurea Magistrale a ciclo unico  in Medicina e Chirurgia</a:t>
            </a:r>
            <a:endParaRPr lang="it-IT" sz="22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"/>
              </a:spcBef>
              <a:spcAft>
                <a:spcPts val="0"/>
              </a:spcAft>
              <a:buNone/>
            </a:pPr>
            <a:endParaRPr lang="it-IT" sz="22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Presidente: Prof. </a:t>
            </a:r>
            <a:r>
              <a: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Annarita Pecchi</a:t>
            </a:r>
            <a:endParaRPr lang="it-IT" noProof="0" dirty="0"/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Consultazione delle Parti Interessate</a:t>
            </a:r>
            <a:endParaRPr lang="it-IT" noProof="0" dirty="0"/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3200" b="1" i="0" u="none" strike="noStrike" cap="none" noProof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 Febbraio</a:t>
            </a:r>
            <a:r>
              <a:rPr lang="it-IT" sz="3200" b="1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it-IT" sz="3200" b="1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it-IT" sz="3200" b="1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19" y="227744"/>
            <a:ext cx="2207501" cy="8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 txBox="1">
            <a:spLocks noGrp="1"/>
          </p:cNvSpPr>
          <p:nvPr>
            <p:ph type="title"/>
          </p:nvPr>
        </p:nvSpPr>
        <p:spPr>
          <a:xfrm>
            <a:off x="4099401" y="1006051"/>
            <a:ext cx="3993198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noProof="0" dirty="0"/>
              <a:t>Facoltà di Medicina e Chirurgia</a:t>
            </a:r>
          </a:p>
        </p:txBody>
      </p:sp>
      <p:pic>
        <p:nvPicPr>
          <p:cNvPr id="134" name="Google Shape;134;p1" descr="Risultato immagini per centro servizi facoltà di medicina e chirurgia modena m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230" y="1955445"/>
            <a:ext cx="2749162" cy="179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47879" y="227744"/>
            <a:ext cx="1292225" cy="131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1EE997B3-00E5-C14B-FBD7-531688D6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>
            <a:extLst>
              <a:ext uri="{FF2B5EF4-FFF2-40B4-BE49-F238E27FC236}">
                <a16:creationId xmlns:a16="http://schemas.microsoft.com/office/drawing/2014/main" id="{66CDFA02-BC2E-F3CE-EEB6-7C376BC5DD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3014" y="474970"/>
            <a:ext cx="790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noProof="0" dirty="0"/>
              <a:t>La Gestione del </a:t>
            </a:r>
            <a:r>
              <a:rPr lang="it-IT" noProof="0" dirty="0" err="1"/>
              <a:t>CdL</a:t>
            </a:r>
            <a:r>
              <a:rPr lang="it-IT" noProof="0" dirty="0"/>
              <a:t> in Medicina nel 2025</a:t>
            </a:r>
          </a:p>
        </p:txBody>
      </p:sp>
      <p:sp>
        <p:nvSpPr>
          <p:cNvPr id="170" name="Google Shape;170;p5">
            <a:extLst>
              <a:ext uri="{FF2B5EF4-FFF2-40B4-BE49-F238E27FC236}">
                <a16:creationId xmlns:a16="http://schemas.microsoft.com/office/drawing/2014/main" id="{39243258-982E-85DF-FD02-591E1E3D3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5616" y="2164357"/>
            <a:ext cx="9722498" cy="282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noProof="0" dirty="0"/>
              <a:t>Problemi emergenti</a:t>
            </a: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it-IT" noProof="0"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b="1" noProof="0" dirty="0"/>
              <a:t>Dati laureati</a:t>
            </a:r>
          </a:p>
        </p:txBody>
      </p:sp>
    </p:spTree>
    <p:extLst>
      <p:ext uri="{BB962C8B-B14F-4D97-AF65-F5344CB8AC3E}">
        <p14:creationId xmlns:p14="http://schemas.microsoft.com/office/powerpoint/2010/main" val="334906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ctrTitle"/>
          </p:nvPr>
        </p:nvSpPr>
        <p:spPr>
          <a:xfrm>
            <a:off x="938550" y="-144530"/>
            <a:ext cx="10314900" cy="8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noProof="0" dirty="0"/>
              <a:t>Dati dei Laureati nel 2025: laureati in corso</a:t>
            </a:r>
          </a:p>
        </p:txBody>
      </p:sp>
      <p:pic>
        <p:nvPicPr>
          <p:cNvPr id="195" name="Google Shape;195;p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1" y="450541"/>
            <a:ext cx="5096451" cy="297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 title="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797" y="574828"/>
            <a:ext cx="5729056" cy="272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 title="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0327" y="3238329"/>
            <a:ext cx="3717117" cy="316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ab01c1672_0_0"/>
          <p:cNvSpPr txBox="1">
            <a:spLocks noGrp="1"/>
          </p:cNvSpPr>
          <p:nvPr>
            <p:ph type="title"/>
          </p:nvPr>
        </p:nvSpPr>
        <p:spPr>
          <a:xfrm>
            <a:off x="59184" y="0"/>
            <a:ext cx="10940099" cy="7010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noProof="0" dirty="0"/>
              <a:t>Dati dei Laureati nel 2025: medie dei voti</a:t>
            </a:r>
          </a:p>
        </p:txBody>
      </p:sp>
      <p:pic>
        <p:nvPicPr>
          <p:cNvPr id="204" name="Google Shape;204;g3cab01c1672_0_0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9" y="1270926"/>
            <a:ext cx="3675355" cy="260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cab01c1672_0_0" title="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319" y="564893"/>
            <a:ext cx="4900474" cy="248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cab01c1672_0_0" title="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994" y="3365814"/>
            <a:ext cx="4180144" cy="22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0"/>
          <p:cNvGrpSpPr/>
          <p:nvPr/>
        </p:nvGrpSpPr>
        <p:grpSpPr>
          <a:xfrm>
            <a:off x="196649" y="1914948"/>
            <a:ext cx="11798449" cy="4942749"/>
            <a:chOff x="324609" y="3480809"/>
            <a:chExt cx="17634208" cy="10142233"/>
          </a:xfrm>
        </p:grpSpPr>
        <p:pic>
          <p:nvPicPr>
            <p:cNvPr id="212" name="Google Shape;21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4609" y="3480809"/>
              <a:ext cx="17634208" cy="10142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5323" y="8567928"/>
              <a:ext cx="10814303" cy="3052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0"/>
            <p:cNvSpPr/>
            <p:nvPr/>
          </p:nvSpPr>
          <p:spPr>
            <a:xfrm>
              <a:off x="368808" y="3499104"/>
              <a:ext cx="17550765" cy="10058400"/>
            </a:xfrm>
            <a:custGeom>
              <a:avLst/>
              <a:gdLst/>
              <a:ahLst/>
              <a:cxnLst/>
              <a:rect l="l" t="t" r="r" b="b"/>
              <a:pathLst>
                <a:path w="17550765" h="10058400" extrusionOk="0">
                  <a:moveTo>
                    <a:pt x="17550384" y="0"/>
                  </a:moveTo>
                  <a:lnTo>
                    <a:pt x="0" y="0"/>
                  </a:lnTo>
                  <a:lnTo>
                    <a:pt x="0" y="10058400"/>
                  </a:lnTo>
                  <a:lnTo>
                    <a:pt x="17550384" y="10058400"/>
                  </a:lnTo>
                  <a:lnTo>
                    <a:pt x="17550384" y="0"/>
                  </a:lnTo>
                  <a:close/>
                </a:path>
              </a:pathLst>
            </a:custGeom>
            <a:solidFill>
              <a:srgbClr val="C724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Agenda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000"/>
                <a:buFont typeface="Calibri"/>
                <a:buChar char="-"/>
              </a:pPr>
              <a:r>
                <a:rPr lang="it-IT" sz="2000" noProof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Presentazione dell’Incontro e Saluti (Prof. Paolo Ventura)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000"/>
                <a:buFont typeface="Calibri"/>
                <a:buChar char="-"/>
              </a:pPr>
              <a:r>
                <a:rPr lang="it-IT" sz="2000" noProof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La complessità della gestione di un </a:t>
              </a:r>
              <a:r>
                <a:rPr lang="it-IT" sz="2000" noProof="0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CdL</a:t>
              </a:r>
              <a:r>
                <a:rPr lang="it-IT" sz="2000" noProof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in Medicina e Chirurgia: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noProof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      Eventi e provvedimenti che hanno caratterizzato il mandato precedente (2016-2022) (Prof.ssa Fausta Lui)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000"/>
                <a:buFont typeface="Calibri"/>
                <a:buChar char="-"/>
              </a:pPr>
              <a:r>
                <a:rPr lang="it-IT" sz="2000" noProof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La Valutazione della Qualità del </a:t>
              </a:r>
              <a:r>
                <a:rPr lang="it-IT" sz="2000" noProof="0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CdL</a:t>
              </a:r>
              <a:r>
                <a:rPr lang="it-IT" sz="2000" noProof="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in Medicina e Chirurgia (Dr.ssa Alina Maselli)</a:t>
              </a:r>
              <a:endParaRPr lang="it-IT" noProof="0" dirty="0"/>
            </a:p>
            <a:p>
              <a:pPr marL="34290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Char char="-"/>
              </a:pPr>
              <a:r>
                <a:rPr lang="it-IT" sz="2000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L’opinione delle Parti Interessate (Prof. Annarita Pecchi)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Char char="-"/>
              </a:pPr>
              <a:r>
                <a:rPr lang="it-IT" sz="2000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Discussione</a:t>
              </a:r>
              <a:endParaRPr lang="it-IT" noProof="0" dirty="0"/>
            </a:p>
            <a:p>
              <a:pPr marL="34290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lang="it-IT" sz="2000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Char char="-"/>
              </a:pPr>
              <a:r>
                <a:rPr lang="it-IT" sz="2000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Conclusioni</a:t>
              </a:r>
              <a:endParaRPr lang="it-IT" sz="20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5" name="Google Shape;2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19" y="227744"/>
            <a:ext cx="2207501" cy="8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247119" y="1195299"/>
            <a:ext cx="3993198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noProof="0" dirty="0"/>
              <a:t>Facoltà di Medicina e Chirurgia</a:t>
            </a:r>
          </a:p>
        </p:txBody>
      </p:sp>
      <p:sp>
        <p:nvSpPr>
          <p:cNvPr id="217" name="Google Shape;217;p10"/>
          <p:cNvSpPr txBox="1"/>
          <p:nvPr/>
        </p:nvSpPr>
        <p:spPr>
          <a:xfrm>
            <a:off x="4963887" y="0"/>
            <a:ext cx="74964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50" rIns="0" bIns="0" anchor="t" anchorCtr="0">
            <a:spAutoFit/>
          </a:bodyPr>
          <a:lstStyle/>
          <a:p>
            <a:pPr marL="0" marR="131381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Corso di Laurea Magistrale a ciclo unico  in Medicina e Chirurgia</a:t>
            </a:r>
            <a:endParaRPr lang="it-IT" sz="1600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Consultazione delle Parti Interessate</a:t>
            </a:r>
            <a:endParaRPr lang="it-IT" noProof="0" dirty="0"/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26 febbraio 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727788" y="2936424"/>
            <a:ext cx="108141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L’Opinione delle Parti Interessate (2026)</a:t>
            </a:r>
            <a:endParaRPr lang="it-IT" noProof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3200" b="1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28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feed-back del Questionario proposto alle P.I. da parte del </a:t>
            </a:r>
            <a:r>
              <a:rPr lang="it-IT" sz="2800" b="1" noProof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28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it-IT" noProof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(N=37)</a:t>
            </a:r>
            <a:endParaRPr lang="it-IT" noProof="0" dirty="0"/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9816" y="296713"/>
            <a:ext cx="915840" cy="96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100" b="1" noProof="0" dirty="0"/>
              <a:t> Ha già partecipato ad una precedente consultazione?</a:t>
            </a:r>
            <a:br>
              <a:rPr lang="it-IT" noProof="0" dirty="0"/>
            </a:br>
            <a:endParaRPr lang="it-IT" noProof="0" dirty="0"/>
          </a:p>
        </p:txBody>
      </p:sp>
      <p:graphicFrame>
        <p:nvGraphicFramePr>
          <p:cNvPr id="229" name="Google Shape;229;p12"/>
          <p:cNvGraphicFramePr/>
          <p:nvPr/>
        </p:nvGraphicFramePr>
        <p:xfrm>
          <a:off x="2135560" y="1844825"/>
          <a:ext cx="8003232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0" name="Google Shape;230;p12"/>
          <p:cNvGraphicFramePr/>
          <p:nvPr/>
        </p:nvGraphicFramePr>
        <p:xfrm>
          <a:off x="1557338" y="1157288"/>
          <a:ext cx="8229600" cy="496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1" name="Google Shape;231;p12" title="1.PNG"/>
          <p:cNvPicPr preferRelativeResize="0"/>
          <p:nvPr/>
        </p:nvPicPr>
        <p:blipFill rotWithShape="1">
          <a:blip r:embed="rId5">
            <a:alphaModFix/>
          </a:blip>
          <a:srcRect l="13945" r="13945"/>
          <a:stretch/>
        </p:blipFill>
        <p:spPr>
          <a:xfrm>
            <a:off x="2271925" y="1844825"/>
            <a:ext cx="6464400" cy="38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>
            <a:spLocks noGrp="1"/>
          </p:cNvSpPr>
          <p:nvPr>
            <p:ph type="ctrTitle"/>
          </p:nvPr>
        </p:nvSpPr>
        <p:spPr>
          <a:xfrm>
            <a:off x="498764" y="75745"/>
            <a:ext cx="10898909" cy="201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800" b="1" noProof="0" dirty="0"/>
              <a:t> Qual è la sua conoscenza delle competenze degli </a:t>
            </a:r>
            <a:r>
              <a:rPr lang="it-IT" sz="2800" b="1" noProof="0" dirty="0">
                <a:solidFill>
                  <a:srgbClr val="00B050"/>
                </a:solidFill>
              </a:rPr>
              <a:t>studenti</a:t>
            </a:r>
            <a:r>
              <a:rPr lang="it-IT" sz="2800" b="1" noProof="0" dirty="0"/>
              <a:t> del Corso di Laurea in Medicina e Chirurgia?</a:t>
            </a:r>
            <a:br>
              <a:rPr lang="it-IT" sz="2800" noProof="0" dirty="0"/>
            </a:br>
            <a:endParaRPr lang="it-IT" sz="2800" noProof="0" dirty="0"/>
          </a:p>
        </p:txBody>
      </p:sp>
      <p:pic>
        <p:nvPicPr>
          <p:cNvPr id="237" name="Google Shape;237;p13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450" y="1949799"/>
            <a:ext cx="9342824" cy="37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/>
        </p:nvSpPr>
        <p:spPr>
          <a:xfrm>
            <a:off x="1226552" y="159721"/>
            <a:ext cx="10898909" cy="201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 b="1" i="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 è la sua conoscenza delle competenze dei </a:t>
            </a:r>
            <a:r>
              <a:rPr lang="it-IT" sz="2800" b="1" i="0" noProof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neolaureati</a:t>
            </a:r>
            <a:r>
              <a:rPr lang="it-IT" sz="2800" b="1" i="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Corso di Laurea in Medicina e Chirurgia?</a:t>
            </a:r>
            <a:br>
              <a:rPr lang="it-IT" sz="2800" b="0" i="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it-IT" sz="2800" b="0" i="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4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675" y="2116729"/>
            <a:ext cx="9276800" cy="37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552995" y="404664"/>
            <a:ext cx="11346024" cy="143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 b="1" noProof="0" dirty="0"/>
              <a:t> Con quanti </a:t>
            </a:r>
            <a:r>
              <a:rPr lang="it-IT" sz="2800" b="1" noProof="0" dirty="0">
                <a:solidFill>
                  <a:srgbClr val="00B050"/>
                </a:solidFill>
              </a:rPr>
              <a:t>studenti</a:t>
            </a:r>
            <a:r>
              <a:rPr lang="it-IT" sz="2800" b="1" noProof="0" dirty="0"/>
              <a:t> del Corso è venuto in contatto negli ultimi 3 anni?</a:t>
            </a:r>
            <a:br>
              <a:rPr lang="it-IT" sz="2800" noProof="0" dirty="0"/>
            </a:br>
            <a:endParaRPr lang="it-IT" sz="2800" noProof="0" dirty="0"/>
          </a:p>
        </p:txBody>
      </p:sp>
      <p:pic>
        <p:nvPicPr>
          <p:cNvPr id="249" name="Google Shape;249;p15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313" y="2035478"/>
            <a:ext cx="9323376" cy="38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522515" y="404664"/>
            <a:ext cx="11346024" cy="143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2800" b="1" noProof="0" dirty="0"/>
              <a:t>Con quanti </a:t>
            </a:r>
            <a:r>
              <a:rPr lang="it-IT" sz="2800" b="1" noProof="0" dirty="0">
                <a:solidFill>
                  <a:srgbClr val="00B050"/>
                </a:solidFill>
              </a:rPr>
              <a:t>neolaureati</a:t>
            </a:r>
            <a:r>
              <a:rPr lang="it-IT" sz="2800" b="1" noProof="0" dirty="0"/>
              <a:t> del Corso è venuto in contatto negli ultimi 3 anni?</a:t>
            </a:r>
            <a:br>
              <a:rPr lang="it-IT" sz="2800" b="1" noProof="0" dirty="0"/>
            </a:br>
            <a:br>
              <a:rPr lang="it-IT" sz="2800" noProof="0" dirty="0"/>
            </a:br>
            <a:endParaRPr lang="it-IT" sz="2800" noProof="0" dirty="0"/>
          </a:p>
        </p:txBody>
      </p:sp>
      <p:pic>
        <p:nvPicPr>
          <p:cNvPr id="255" name="Google Shape;255;p16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225" y="1952175"/>
            <a:ext cx="8931324" cy="400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"/>
          <p:cNvGrpSpPr/>
          <p:nvPr/>
        </p:nvGrpSpPr>
        <p:grpSpPr>
          <a:xfrm>
            <a:off x="196649" y="1914948"/>
            <a:ext cx="11798449" cy="4942749"/>
            <a:chOff x="324609" y="3480809"/>
            <a:chExt cx="17634208" cy="10142233"/>
          </a:xfrm>
        </p:grpSpPr>
        <p:pic>
          <p:nvPicPr>
            <p:cNvPr id="141" name="Google Shape;14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4609" y="3480809"/>
              <a:ext cx="17634208" cy="10142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5323" y="8567928"/>
              <a:ext cx="10814303" cy="3052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/>
            <p:nvPr/>
          </p:nvSpPr>
          <p:spPr>
            <a:xfrm>
              <a:off x="324609" y="3499104"/>
              <a:ext cx="17594962" cy="10058399"/>
            </a:xfrm>
            <a:custGeom>
              <a:avLst/>
              <a:gdLst/>
              <a:ahLst/>
              <a:cxnLst/>
              <a:rect l="l" t="t" r="r" b="b"/>
              <a:pathLst>
                <a:path w="17550765" h="10058400" extrusionOk="0">
                  <a:moveTo>
                    <a:pt x="17550384" y="0"/>
                  </a:moveTo>
                  <a:lnTo>
                    <a:pt x="0" y="0"/>
                  </a:lnTo>
                  <a:lnTo>
                    <a:pt x="0" y="10058400"/>
                  </a:lnTo>
                  <a:lnTo>
                    <a:pt x="17550384" y="10058400"/>
                  </a:lnTo>
                  <a:lnTo>
                    <a:pt x="17550384" y="0"/>
                  </a:lnTo>
                  <a:close/>
                </a:path>
              </a:pathLst>
            </a:custGeom>
            <a:solidFill>
              <a:srgbClr val="C724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Agenda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Saluti e Presentazioni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Gestione del Corso di laurea in Medicina nel 202</a:t>
              </a:r>
              <a:r>
                <a:rPr lang="it-IT" sz="2000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problemi emergenti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L’opinione delle Parti Interessate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Discussione</a:t>
              </a:r>
              <a:endParaRPr lang="it-IT" noProof="0" dirty="0"/>
            </a:p>
            <a:p>
              <a:pPr marL="34290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lang="it-IT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Conclusioni</a:t>
              </a:r>
              <a:endParaRPr lang="it-IT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" name="Google Shape;1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19" y="227744"/>
            <a:ext cx="2207501" cy="8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247119" y="1195299"/>
            <a:ext cx="3993198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noProof="0" dirty="0"/>
              <a:t>Facoltà di Medicina e Chirurgia</a:t>
            </a:r>
          </a:p>
        </p:txBody>
      </p:sp>
      <p:sp>
        <p:nvSpPr>
          <p:cNvPr id="146" name="Google Shape;146;p2"/>
          <p:cNvSpPr txBox="1"/>
          <p:nvPr/>
        </p:nvSpPr>
        <p:spPr>
          <a:xfrm>
            <a:off x="4963887" y="0"/>
            <a:ext cx="74964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50" rIns="0" bIns="0" anchor="t" anchorCtr="0">
            <a:spAutoFit/>
          </a:bodyPr>
          <a:lstStyle/>
          <a:p>
            <a:pPr marL="0" marR="131381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Corso di Laurea Magistrale a ciclo unico  in Medicina e Chirurgia</a:t>
            </a:r>
            <a:endParaRPr lang="it-IT" sz="1600" b="0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Consultazione delle Parti Interessate</a:t>
            </a:r>
            <a:endParaRPr lang="it-IT" noProof="0" dirty="0"/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26 febbraio</a:t>
            </a: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it-IT" sz="3200" b="1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1063690" y="404664"/>
            <a:ext cx="10758196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it-IT" sz="3100" b="1" noProof="0" dirty="0"/>
              <a:t>Ritiene che il Corso di Studi abbia attualmente un’offerta formativa adeguata per coloro che desiderano accedere alla professione?</a:t>
            </a:r>
            <a:br>
              <a:rPr lang="it-IT" noProof="0" dirty="0"/>
            </a:br>
            <a:endParaRPr lang="it-IT" noProof="0" dirty="0"/>
          </a:p>
        </p:txBody>
      </p:sp>
      <p:graphicFrame>
        <p:nvGraphicFramePr>
          <p:cNvPr id="261" name="Google Shape;261;p17"/>
          <p:cNvGraphicFramePr/>
          <p:nvPr/>
        </p:nvGraphicFramePr>
        <p:xfrm>
          <a:off x="2207568" y="2276873"/>
          <a:ext cx="8003232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2" name="Google Shape;262;p17" title="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699" y="2484225"/>
            <a:ext cx="9254749" cy="34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849086" y="476672"/>
            <a:ext cx="107302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 b="1" noProof="0" dirty="0"/>
              <a:t> Nella vostra Azienda fate affiancamento al neo assunto con le figure professionali di riferimento?</a:t>
            </a:r>
            <a:br>
              <a:rPr lang="it-IT" sz="2800" noProof="0" dirty="0"/>
            </a:br>
            <a:endParaRPr lang="it-IT" sz="2800" noProof="0" dirty="0"/>
          </a:p>
        </p:txBody>
      </p:sp>
      <p:graphicFrame>
        <p:nvGraphicFramePr>
          <p:cNvPr id="268" name="Google Shape;268;p18"/>
          <p:cNvGraphicFramePr/>
          <p:nvPr/>
        </p:nvGraphicFramePr>
        <p:xfrm>
          <a:off x="2004021" y="2389462"/>
          <a:ext cx="8064896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9" name="Google Shape;269;p18" title="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025" y="2114825"/>
            <a:ext cx="7927675" cy="39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>
            <a:spLocks noGrp="1"/>
          </p:cNvSpPr>
          <p:nvPr>
            <p:ph type="title"/>
          </p:nvPr>
        </p:nvSpPr>
        <p:spPr>
          <a:xfrm>
            <a:off x="1991543" y="404664"/>
            <a:ext cx="957841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 b="1" noProof="0" dirty="0"/>
              <a:t>Ritiene che il Corso di Studi attualmente risponda ai Suoi bisogni, in qualità di Parte Interessata?</a:t>
            </a:r>
            <a:br>
              <a:rPr lang="it-IT" sz="2800" noProof="0" dirty="0"/>
            </a:br>
            <a:endParaRPr lang="it-IT" sz="2800" noProof="0" dirty="0"/>
          </a:p>
        </p:txBody>
      </p:sp>
      <p:graphicFrame>
        <p:nvGraphicFramePr>
          <p:cNvPr id="275" name="Google Shape;275;p19"/>
          <p:cNvGraphicFramePr/>
          <p:nvPr/>
        </p:nvGraphicFramePr>
        <p:xfrm>
          <a:off x="2135561" y="1844825"/>
          <a:ext cx="7992119" cy="432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6" name="Google Shape;276;p19" title="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750" y="2134475"/>
            <a:ext cx="7709375" cy="37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1991544" y="620688"/>
            <a:ext cx="94944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100" b="1" noProof="0" dirty="0"/>
              <a:t>Nella vostra Azienda, offrite opportunità di formazione specifica al neo assunto nell’ambito di Vostro interesse?</a:t>
            </a:r>
            <a:br>
              <a:rPr lang="it-IT" noProof="0" dirty="0"/>
            </a:br>
            <a:endParaRPr lang="it-IT" noProof="0" dirty="0"/>
          </a:p>
        </p:txBody>
      </p:sp>
      <p:graphicFrame>
        <p:nvGraphicFramePr>
          <p:cNvPr id="282" name="Google Shape;282;p20"/>
          <p:cNvGraphicFramePr/>
          <p:nvPr/>
        </p:nvGraphicFramePr>
        <p:xfrm>
          <a:off x="2279577" y="2089876"/>
          <a:ext cx="7848103" cy="431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3" name="Google Shape;283;p20" title="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925" y="2089874"/>
            <a:ext cx="10150151" cy="37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559837" y="350100"/>
            <a:ext cx="1137401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100" b="1" noProof="0" dirty="0"/>
              <a:t>Chi ha risposto “Sì”, quali ritiene siano le competenze peculiari al ruolo da sviluppare durante il Corso di Studi?</a:t>
            </a:r>
            <a:br>
              <a:rPr lang="it-IT" noProof="0" dirty="0"/>
            </a:br>
            <a:endParaRPr lang="it-IT" noProof="0" dirty="0"/>
          </a:p>
        </p:txBody>
      </p:sp>
      <p:grpSp>
        <p:nvGrpSpPr>
          <p:cNvPr id="289" name="Google Shape;289;p21"/>
          <p:cNvGrpSpPr/>
          <p:nvPr/>
        </p:nvGrpSpPr>
        <p:grpSpPr>
          <a:xfrm>
            <a:off x="813920" y="1122255"/>
            <a:ext cx="10865807" cy="5053919"/>
            <a:chOff x="254082" y="358"/>
            <a:chExt cx="10865807" cy="5053919"/>
          </a:xfrm>
        </p:grpSpPr>
        <p:sp>
          <p:nvSpPr>
            <p:cNvPr id="290" name="Google Shape;290;p21"/>
            <p:cNvSpPr/>
            <p:nvPr/>
          </p:nvSpPr>
          <p:spPr>
            <a:xfrm>
              <a:off x="254082" y="35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291" name="Google Shape;291;p21"/>
            <p:cNvSpPr txBox="1"/>
            <p:nvPr/>
          </p:nvSpPr>
          <p:spPr>
            <a:xfrm>
              <a:off x="254082" y="358"/>
              <a:ext cx="2526900" cy="1516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Approccio al contatto diretto con le persone</a:t>
              </a:r>
              <a:endParaRPr lang="it-IT" noProof="0" dirty="0"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3033718" y="35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3033718" y="358"/>
              <a:ext cx="2526900" cy="1516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Comunicazione di diagnosi e prognosi severa</a:t>
              </a: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5813354" y="35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295" name="Google Shape;295;p21"/>
            <p:cNvSpPr txBox="1"/>
            <p:nvPr/>
          </p:nvSpPr>
          <p:spPr>
            <a:xfrm>
              <a:off x="5813354" y="358"/>
              <a:ext cx="2526900" cy="15162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Relazione e rapporto umano con i pazienti</a:t>
              </a:r>
              <a:endParaRPr lang="it-IT" sz="1600" b="1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8592989" y="35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297" name="Google Shape;297;p21"/>
            <p:cNvSpPr txBox="1"/>
            <p:nvPr/>
          </p:nvSpPr>
          <p:spPr>
            <a:xfrm>
              <a:off x="8592989" y="358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500" b="1" noProof="0" dirty="0">
                  <a:solidFill>
                    <a:schemeClr val="lt1"/>
                  </a:solidFill>
                </a:rPr>
                <a:t>La terapia nutrizionale deve essere inserita trasversalmente tra le terapie delle malattie delle singole discipline specialistiche</a:t>
              </a: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254082" y="176921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299" name="Google Shape;299;p21"/>
            <p:cNvSpPr txBox="1"/>
            <p:nvPr/>
          </p:nvSpPr>
          <p:spPr>
            <a:xfrm>
              <a:off x="254082" y="1769218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Aumentare le competenze basali di biochimica e fisiologia della nutrizione</a:t>
              </a: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3033718" y="176921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301" name="Google Shape;301;p21"/>
            <p:cNvSpPr txBox="1"/>
            <p:nvPr/>
          </p:nvSpPr>
          <p:spPr>
            <a:xfrm>
              <a:off x="3033718" y="1769218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Soft Skills anche tramite simulazioni</a:t>
              </a:r>
              <a:endParaRPr lang="it-IT" sz="1600" b="1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5813354" y="176921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303" name="Google Shape;303;p21"/>
            <p:cNvSpPr txBox="1"/>
            <p:nvPr/>
          </p:nvSpPr>
          <p:spPr>
            <a:xfrm>
              <a:off x="5813354" y="1769218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Frequenze presso centri convenzionati e incontro annuale con le scuole italiane</a:t>
              </a: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8592989" y="1769218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305" name="Google Shape;305;p21"/>
            <p:cNvSpPr txBox="1"/>
            <p:nvPr/>
          </p:nvSpPr>
          <p:spPr>
            <a:xfrm>
              <a:off x="8592989" y="1769218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Aspetti inerenti la ricerca in campo biomedico</a:t>
              </a: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3033718" y="3538077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5813354" y="3538077"/>
              <a:ext cx="2526900" cy="1516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noProof="0" dirty="0"/>
            </a:p>
          </p:txBody>
        </p:sp>
        <p:sp>
          <p:nvSpPr>
            <p:cNvPr id="308" name="Google Shape;308;p21"/>
            <p:cNvSpPr txBox="1"/>
            <p:nvPr/>
          </p:nvSpPr>
          <p:spPr>
            <a:xfrm>
              <a:off x="5813354" y="3538077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Lavoro in team</a:t>
              </a:r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3033718" y="3538077"/>
              <a:ext cx="2526900" cy="15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</a:rPr>
                <a:t>Competenze ecografiche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>
            <a:spLocks noGrp="1"/>
          </p:cNvSpPr>
          <p:nvPr>
            <p:ph type="title"/>
          </p:nvPr>
        </p:nvSpPr>
        <p:spPr>
          <a:xfrm>
            <a:off x="867747" y="548680"/>
            <a:ext cx="105435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100" b="1" noProof="0" dirty="0"/>
              <a:t>Chi ha risposto “Sì”, quali ritiene siano le competenze peculiari al ruolo da sviluppare durante il Corso di Studi?</a:t>
            </a:r>
            <a:br>
              <a:rPr lang="it-IT" noProof="0" dirty="0"/>
            </a:br>
            <a:endParaRPr lang="it-IT" noProof="0" dirty="0"/>
          </a:p>
        </p:txBody>
      </p:sp>
      <p:grpSp>
        <p:nvGrpSpPr>
          <p:cNvPr id="315" name="Google Shape;315;p22"/>
          <p:cNvGrpSpPr/>
          <p:nvPr/>
        </p:nvGrpSpPr>
        <p:grpSpPr>
          <a:xfrm>
            <a:off x="1343326" y="1532297"/>
            <a:ext cx="9872355" cy="4714477"/>
            <a:chOff x="400934" y="2076"/>
            <a:chExt cx="9872355" cy="4714477"/>
          </a:xfrm>
        </p:grpSpPr>
        <p:sp>
          <p:nvSpPr>
            <p:cNvPr id="316" name="Google Shape;316;p22"/>
            <p:cNvSpPr/>
            <p:nvPr/>
          </p:nvSpPr>
          <p:spPr>
            <a:xfrm>
              <a:off x="400934" y="2076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17" name="Google Shape;317;p22"/>
            <p:cNvSpPr txBox="1"/>
            <p:nvPr/>
          </p:nvSpPr>
          <p:spPr>
            <a:xfrm>
              <a:off x="400934" y="2076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Gestione dei farmaci nell’anziano</a:t>
              </a: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2926419" y="2076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19" name="Google Shape;319;p22"/>
            <p:cNvSpPr txBox="1"/>
            <p:nvPr/>
          </p:nvSpPr>
          <p:spPr>
            <a:xfrm>
              <a:off x="2926419" y="2076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Cure palliative e il fine vita</a:t>
              </a: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5451904" y="2076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5451904" y="2076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Emergenza-urgenza</a:t>
              </a: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7977389" y="2076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23" name="Google Shape;323;p22"/>
            <p:cNvSpPr txBox="1"/>
            <p:nvPr/>
          </p:nvSpPr>
          <p:spPr>
            <a:xfrm>
              <a:off x="7977389" y="2076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Deontologia professionale</a:t>
              </a:r>
              <a:endParaRPr lang="it-IT" sz="1600" b="1" noProof="0" dirty="0">
                <a:solidFill>
                  <a:schemeClr val="lt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4292884" y="3283153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4189159" y="3338953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Utilizzo strumenti IA</a:t>
              </a: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926419" y="1609203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27" name="Google Shape;327;p22"/>
            <p:cNvSpPr txBox="1"/>
            <p:nvPr/>
          </p:nvSpPr>
          <p:spPr>
            <a:xfrm>
              <a:off x="2926419" y="1609203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Sicurezza dei dati del paziente</a:t>
              </a: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451904" y="1609203"/>
              <a:ext cx="2295900" cy="1377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b="1" noProof="0" dirty="0">
                <a:highlight>
                  <a:schemeClr val="lt1"/>
                </a:highlight>
              </a:endParaRPr>
            </a:p>
          </p:txBody>
        </p:sp>
        <p:sp>
          <p:nvSpPr>
            <p:cNvPr id="329" name="Google Shape;329;p22"/>
            <p:cNvSpPr txBox="1"/>
            <p:nvPr/>
          </p:nvSpPr>
          <p:spPr>
            <a:xfrm>
              <a:off x="5451904" y="1609203"/>
              <a:ext cx="22959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it-IT" sz="1600" b="1" noProof="0" dirty="0">
                  <a:solidFill>
                    <a:schemeClr val="lt1"/>
                  </a:solidFill>
                  <a:highlight>
                    <a:schemeClr val="accent1"/>
                  </a:highlight>
                </a:rPr>
                <a:t>Utilizzo dei sistemi informatici aziendali adeguato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1C42FD51-C0BF-53B8-F5DD-1965D0D62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>
            <a:extLst>
              <a:ext uri="{FF2B5EF4-FFF2-40B4-BE49-F238E27FC236}">
                <a16:creationId xmlns:a16="http://schemas.microsoft.com/office/drawing/2014/main" id="{7430103A-4D3C-F1D4-01E2-014EED08C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747" y="548680"/>
            <a:ext cx="105435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100" b="1" noProof="0" dirty="0"/>
              <a:t>Chi ha risposto “Sì”, quali ritiene siano le competenze peculiari al ruolo da sviluppare durante il Corso di Studi?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D2BF11-91EF-88E7-0C4F-57B2AA7219AB}"/>
              </a:ext>
            </a:extLst>
          </p:cNvPr>
          <p:cNvSpPr txBox="1"/>
          <p:nvPr/>
        </p:nvSpPr>
        <p:spPr>
          <a:xfrm>
            <a:off x="731520" y="2082800"/>
            <a:ext cx="11257279" cy="460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Potenziare </a:t>
            </a:r>
            <a:r>
              <a:rPr lang="it-IT" sz="2200" b="1" noProof="0" dirty="0"/>
              <a:t>aspetti comunicativi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Aumentare le </a:t>
            </a:r>
            <a:r>
              <a:rPr lang="it-IT" sz="2200" b="1" noProof="0" dirty="0"/>
              <a:t>competenze pratiche</a:t>
            </a:r>
            <a:r>
              <a:rPr lang="it-IT" sz="2200" noProof="0" dirty="0"/>
              <a:t>, ecografiche e di emergenza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Potenziare conoscenze </a:t>
            </a:r>
            <a:r>
              <a:rPr lang="it-IT" sz="2200" b="1" noProof="0" dirty="0"/>
              <a:t>informatica</a:t>
            </a:r>
            <a:r>
              <a:rPr lang="it-IT" sz="2200" noProof="0" dirty="0"/>
              <a:t> /</a:t>
            </a:r>
            <a:r>
              <a:rPr lang="it-IT" sz="2200" b="1" noProof="0" dirty="0"/>
              <a:t>IA</a:t>
            </a:r>
            <a:r>
              <a:rPr lang="it-IT" sz="2200" noProof="0" dirty="0"/>
              <a:t>/ </a:t>
            </a:r>
            <a:r>
              <a:rPr lang="it-IT" sz="2200" b="1" noProof="0" dirty="0"/>
              <a:t>sicurezza</a:t>
            </a:r>
            <a:r>
              <a:rPr lang="it-IT" sz="2200" noProof="0" dirty="0"/>
              <a:t> </a:t>
            </a:r>
            <a:r>
              <a:rPr lang="it-IT" sz="2200" b="1" noProof="0" dirty="0"/>
              <a:t>dati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Sviluppare competenze </a:t>
            </a:r>
            <a:r>
              <a:rPr lang="it-IT" sz="2200" b="1" noProof="0" dirty="0"/>
              <a:t>trasversali</a:t>
            </a:r>
            <a:r>
              <a:rPr lang="it-IT" sz="2200" noProof="0" dirty="0"/>
              <a:t> e di </a:t>
            </a:r>
            <a:r>
              <a:rPr lang="it-IT" sz="2200" b="1" noProof="0" dirty="0"/>
              <a:t>supporto</a:t>
            </a:r>
            <a:r>
              <a:rPr lang="it-IT" sz="2200" noProof="0" dirty="0"/>
              <a:t> (nutrizione / anziano / palliazione)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Approccio alla ricerca medica / biomedica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Deontologia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noProof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noProof="0" dirty="0"/>
          </a:p>
        </p:txBody>
      </p:sp>
    </p:spTree>
    <p:extLst>
      <p:ext uri="{BB962C8B-B14F-4D97-AF65-F5344CB8AC3E}">
        <p14:creationId xmlns:p14="http://schemas.microsoft.com/office/powerpoint/2010/main" val="5260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>
            <a:spLocks noGrp="1"/>
          </p:cNvSpPr>
          <p:nvPr>
            <p:ph type="title"/>
          </p:nvPr>
        </p:nvSpPr>
        <p:spPr>
          <a:xfrm>
            <a:off x="1054359" y="692696"/>
            <a:ext cx="106555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sz="2400" b="1" noProof="0" dirty="0"/>
              <a:t>Ritiene che il Corso di Studi dovrebbe approfondire l’offerta formativa in qualche ambito per preparare meglio al mondo del lavoro i futuri professionisti e offrire loro più chances di impiego?</a:t>
            </a:r>
            <a:br>
              <a:rPr lang="it-IT" sz="2400" noProof="0" dirty="0"/>
            </a:br>
            <a:endParaRPr lang="it-IT" sz="2400" noProof="0" dirty="0"/>
          </a:p>
        </p:txBody>
      </p:sp>
      <p:graphicFrame>
        <p:nvGraphicFramePr>
          <p:cNvPr id="335" name="Google Shape;335;p23"/>
          <p:cNvGraphicFramePr/>
          <p:nvPr/>
        </p:nvGraphicFramePr>
        <p:xfrm>
          <a:off x="2207568" y="2132857"/>
          <a:ext cx="7859216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6" name="Google Shape;336;p23" title="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248" y="1931225"/>
            <a:ext cx="9027500" cy="42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"/>
          <p:cNvSpPr txBox="1">
            <a:spLocks noGrp="1"/>
          </p:cNvSpPr>
          <p:nvPr>
            <p:ph type="title"/>
          </p:nvPr>
        </p:nvSpPr>
        <p:spPr>
          <a:xfrm>
            <a:off x="727788" y="620688"/>
            <a:ext cx="1079551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100" b="1" noProof="0" dirty="0"/>
              <a:t>Pensa che la sua Azienda assumerà o intratterrà rapporti professionali con studenti o laureati del Corso di Studi nei prossimi tre anni?</a:t>
            </a:r>
            <a:br>
              <a:rPr lang="it-IT" noProof="0" dirty="0"/>
            </a:br>
            <a:endParaRPr lang="it-IT" noProof="0" dirty="0"/>
          </a:p>
        </p:txBody>
      </p:sp>
      <p:pic>
        <p:nvPicPr>
          <p:cNvPr id="342" name="Google Shape;342;p24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250" y="1856600"/>
            <a:ext cx="9192800" cy="41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/>
          <p:nvPr/>
        </p:nvSpPr>
        <p:spPr>
          <a:xfrm>
            <a:off x="609480" y="0"/>
            <a:ext cx="109724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Quanti studenti laureati presso il </a:t>
            </a:r>
            <a:r>
              <a:rPr lang="it-IT" sz="2800" b="1" i="0" noProof="0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280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  in Medicina e Chirurgia di Modena e Reggio Emilia ha nella sua Scuola al momento per anno rispetto al totale degli studenti iscritti?</a:t>
            </a:r>
            <a:endParaRPr lang="it-IT" sz="2800" b="1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5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150" y="1923224"/>
            <a:ext cx="8817050" cy="39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/>
          <p:nvPr/>
        </p:nvSpPr>
        <p:spPr>
          <a:xfrm>
            <a:off x="492118" y="2467118"/>
            <a:ext cx="1048760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Presentazioni</a:t>
            </a:r>
            <a:endParaRPr lang="it-IT" noProof="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3200" b="1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9816" y="296713"/>
            <a:ext cx="915840" cy="96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 descr="presentarsi – My Rosetta St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332" y="3005727"/>
            <a:ext cx="38100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/>
          <p:nvPr/>
        </p:nvSpPr>
        <p:spPr>
          <a:xfrm>
            <a:off x="609479" y="203200"/>
            <a:ext cx="109724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Secondo la Sua esperienza, la laurea in Medicina e Chirurgia conseguita presso il nostro Ateneo, fornisce una preparazione all'ingresso in specialità/dottorato:</a:t>
            </a:r>
            <a:endParaRPr lang="it-IT" sz="2800" b="1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6" title="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750" y="2093324"/>
            <a:ext cx="8995150" cy="38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/>
          <p:nvPr/>
        </p:nvSpPr>
        <p:spPr>
          <a:xfrm>
            <a:off x="609480" y="219525"/>
            <a:ext cx="109724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 Secondo la Sua esperienza, gli studenti laureati  in Medicina e Chirurgia presso l'Università di Modena e Reggio Emilia hanno, rispetto agli studenti provenienti da altre Università, una preparazione:</a:t>
            </a:r>
            <a:endParaRPr lang="it-IT" sz="2800" b="1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7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250" y="2216400"/>
            <a:ext cx="8102375" cy="38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"/>
          <p:cNvSpPr txBox="1">
            <a:spLocks noGrp="1"/>
          </p:cNvSpPr>
          <p:nvPr>
            <p:ph type="title"/>
          </p:nvPr>
        </p:nvSpPr>
        <p:spPr>
          <a:xfrm>
            <a:off x="4066456" y="706002"/>
            <a:ext cx="5621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 b="1" noProof="0" dirty="0"/>
              <a:t>Commenti/ Suggerimenti: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366" name="Google Shape;366;p28"/>
          <p:cNvSpPr txBox="1">
            <a:spLocks noGrp="1"/>
          </p:cNvSpPr>
          <p:nvPr>
            <p:ph type="body" idx="1"/>
          </p:nvPr>
        </p:nvSpPr>
        <p:spPr>
          <a:xfrm>
            <a:off x="234553" y="1858656"/>
            <a:ext cx="11722894" cy="404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Dovrebbe essere prevista implementazione di conoscenze teoriche e pratiche su “</a:t>
            </a:r>
            <a:r>
              <a:rPr lang="it-IT" sz="1600" b="1" noProof="0" dirty="0" err="1"/>
              <a:t>comunication</a:t>
            </a:r>
            <a:r>
              <a:rPr lang="it-IT" sz="1600" noProof="0" dirty="0"/>
              <a:t> of </a:t>
            </a:r>
            <a:r>
              <a:rPr lang="it-IT" sz="1600" noProof="0" dirty="0" err="1"/>
              <a:t>bad</a:t>
            </a:r>
            <a:r>
              <a:rPr lang="it-IT" sz="1600" noProof="0" dirty="0"/>
              <a:t> news </a:t>
            </a:r>
            <a:r>
              <a:rPr lang="it-IT" sz="1600" noProof="0" dirty="0" err="1"/>
              <a:t>preparing</a:t>
            </a:r>
            <a:r>
              <a:rPr lang="it-IT" sz="1600" noProof="0" dirty="0"/>
              <a:t> for the </a:t>
            </a:r>
            <a:r>
              <a:rPr lang="it-IT" sz="1600" noProof="0" dirty="0" err="1"/>
              <a:t>absence</a:t>
            </a:r>
            <a:r>
              <a:rPr lang="it-IT" sz="1600" noProof="0" dirty="0"/>
              <a:t> of </a:t>
            </a:r>
            <a:r>
              <a:rPr lang="it-IT" sz="1600" noProof="0" dirty="0" err="1"/>
              <a:t>therapeutic</a:t>
            </a:r>
            <a:r>
              <a:rPr lang="it-IT" sz="1600" noProof="0" dirty="0"/>
              <a:t> </a:t>
            </a:r>
            <a:r>
              <a:rPr lang="it-IT" sz="1600" noProof="0" dirty="0" err="1"/>
              <a:t>choice</a:t>
            </a:r>
            <a:r>
              <a:rPr lang="it-IT" sz="1600" noProof="0" dirty="0"/>
              <a:t> </a:t>
            </a:r>
            <a:r>
              <a:rPr lang="it-IT" sz="1600" noProof="0" dirty="0" err="1"/>
              <a:t>etc</a:t>
            </a:r>
            <a:r>
              <a:rPr lang="it-IT" sz="1600" noProof="0" dirty="0"/>
              <a:t> </a:t>
            </a:r>
            <a:r>
              <a:rPr lang="it-IT" sz="1600" noProof="0" dirty="0" err="1"/>
              <a:t>etc</a:t>
            </a:r>
            <a:r>
              <a:rPr lang="it-IT" sz="1600" noProof="0" dirty="0"/>
              <a:t>”, come descritto in studio con studenti del V e VI anno che ci hanno riportato le loro necessità e le loro paure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Valutare insieme la possibilità di istituire un </a:t>
            </a:r>
            <a:r>
              <a:rPr lang="it-IT" sz="1600" b="1" noProof="0" dirty="0"/>
              <a:t>tirocinio</a:t>
            </a:r>
            <a:r>
              <a:rPr lang="it-IT" sz="1600" noProof="0" dirty="0"/>
              <a:t> formativo presso la nostra Associazione, consentendo agli studenti di vivere una prospettiva diversa rispetto alla propria futura professione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b="1" noProof="0" dirty="0"/>
              <a:t>Promuovere incontri interdisciplinari con coinvolgimento degli studenti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Aumentare le competenze metodologiche in particolare in ambito clinico e la </a:t>
            </a:r>
            <a:r>
              <a:rPr lang="it-IT" sz="1600" b="1" noProof="0" dirty="0"/>
              <a:t>capacità critica nell’uso delle fonti </a:t>
            </a:r>
            <a:r>
              <a:rPr lang="it-IT" sz="1600" noProof="0" dirty="0"/>
              <a:t>e risorse digitali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Garantire l’attività di tirocinio in futuro, in base al numero di ingressi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Inserire aspetti legati alla </a:t>
            </a:r>
            <a:r>
              <a:rPr lang="it-IT" sz="1600" b="1" noProof="0" dirty="0"/>
              <a:t>ricerca</a:t>
            </a:r>
            <a:r>
              <a:rPr lang="it-IT" sz="1600" noProof="0" dirty="0"/>
              <a:t> </a:t>
            </a:r>
            <a:r>
              <a:rPr lang="it-IT" sz="1600" b="1" noProof="0" dirty="0"/>
              <a:t>biomedica</a:t>
            </a:r>
            <a:r>
              <a:rPr lang="it-IT" sz="1600" noProof="0" dirty="0"/>
              <a:t> nella preparazione degli studenti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Puntiamo a una presenza dei </a:t>
            </a:r>
            <a:r>
              <a:rPr lang="it-IT" sz="1600" b="1" noProof="0" dirty="0"/>
              <a:t>pazienti formatori </a:t>
            </a:r>
            <a:r>
              <a:rPr lang="it-IT" sz="1600" noProof="0" dirty="0"/>
              <a:t>nella didattica </a:t>
            </a:r>
            <a:r>
              <a:rPr lang="it-IT" sz="1600" noProof="0" dirty="0" err="1"/>
              <a:t>pre</a:t>
            </a:r>
            <a:r>
              <a:rPr lang="it-IT" sz="1600" noProof="0" dirty="0"/>
              <a:t> e post laurea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Il corso di studi a livello puramente didattico è ben strutturato e fornisce le competenze necessarie, tuttavia crediamo che sarebbe necessario aumentare la </a:t>
            </a:r>
            <a:r>
              <a:rPr lang="it-IT" sz="1600" b="1" noProof="0" dirty="0"/>
              <a:t>pratica</a:t>
            </a:r>
            <a:r>
              <a:rPr lang="it-IT" sz="1600" noProof="0" dirty="0"/>
              <a:t> e il contatto con i pazienti</a:t>
            </a:r>
          </a:p>
          <a:p>
            <a:pPr marL="228600" lvl="0" indent="-22479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I laureati </a:t>
            </a:r>
            <a:r>
              <a:rPr lang="it-IT" sz="1600" noProof="0" dirty="0" err="1"/>
              <a:t>Unimore</a:t>
            </a:r>
            <a:r>
              <a:rPr lang="it-IT" sz="1600" noProof="0" dirty="0"/>
              <a:t> dovrebbero avere ancora più opportunità di frequentare reparti nei quali possono vedere come vengono gestiti casi urgenti.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noProof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ab01c1672_0_45"/>
          <p:cNvSpPr txBox="1">
            <a:spLocks noGrp="1"/>
          </p:cNvSpPr>
          <p:nvPr>
            <p:ph type="title"/>
          </p:nvPr>
        </p:nvSpPr>
        <p:spPr>
          <a:xfrm>
            <a:off x="4066456" y="706002"/>
            <a:ext cx="562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 b="1" noProof="0" dirty="0"/>
              <a:t>Commenti/ Suggerimenti: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372" name="Google Shape;372;g3cab01c1672_0_45"/>
          <p:cNvSpPr txBox="1">
            <a:spLocks noGrp="1"/>
          </p:cNvSpPr>
          <p:nvPr>
            <p:ph type="body" idx="1"/>
          </p:nvPr>
        </p:nvSpPr>
        <p:spPr>
          <a:xfrm>
            <a:off x="469106" y="2102496"/>
            <a:ext cx="11253900" cy="4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619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b="1" noProof="0" dirty="0"/>
              <a:t>Migliore organizzazione </a:t>
            </a:r>
            <a:r>
              <a:rPr lang="it-IT" sz="1600" noProof="0" dirty="0"/>
              <a:t>dell’invio degli studenti presso l’Arcispedale di </a:t>
            </a:r>
            <a:r>
              <a:rPr lang="it-IT" sz="1600" b="1" noProof="0" dirty="0"/>
              <a:t>Reggio</a:t>
            </a:r>
            <a:r>
              <a:rPr lang="it-IT" sz="1600" noProof="0" dirty="0"/>
              <a:t> Emilia</a:t>
            </a:r>
          </a:p>
          <a:p>
            <a:pPr marL="228600" lvl="0" indent="-1619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Per favorire vocazione/formazione/specializzazione in “Medicina Interna” e in generale, indipendentemente dalla loro scelta specialistica, per formare futuri medici in grado di gestire i malati complessi </a:t>
            </a:r>
            <a:r>
              <a:rPr lang="it-IT" sz="1600" noProof="0" dirty="0" err="1"/>
              <a:t>multipatologico</a:t>
            </a:r>
            <a:r>
              <a:rPr lang="it-IT" sz="1600" noProof="0" dirty="0"/>
              <a:t>/</a:t>
            </a:r>
            <a:r>
              <a:rPr lang="it-IT" sz="1600" noProof="0" dirty="0" err="1"/>
              <a:t>plurispecialistici</a:t>
            </a:r>
            <a:r>
              <a:rPr lang="it-IT" sz="1600" noProof="0" dirty="0"/>
              <a:t> che affollano i nostri ospedali, andrebbero quantomeno incrementate significativamente le ore di </a:t>
            </a:r>
            <a:r>
              <a:rPr lang="it-IT" sz="1600" b="1" noProof="0" dirty="0"/>
              <a:t>tirocinio</a:t>
            </a:r>
            <a:r>
              <a:rPr lang="it-IT" sz="1600" noProof="0" dirty="0"/>
              <a:t> nelle Medicine interne</a:t>
            </a:r>
          </a:p>
          <a:p>
            <a:pPr marL="228600" lvl="0" indent="-1619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Implementare la già proficua collaborazione tra </a:t>
            </a:r>
            <a:r>
              <a:rPr lang="it-IT" sz="1600" b="1" noProof="0" dirty="0"/>
              <a:t>Segreteria</a:t>
            </a:r>
            <a:r>
              <a:rPr lang="it-IT" sz="1600" noProof="0" dirty="0"/>
              <a:t> e </a:t>
            </a:r>
            <a:r>
              <a:rPr lang="it-IT" sz="1600" b="1" noProof="0" dirty="0"/>
              <a:t>Uffici</a:t>
            </a:r>
            <a:r>
              <a:rPr lang="it-IT" sz="1600" noProof="0" dirty="0"/>
              <a:t> aziendali nell’organizzazione delle varie tipologia di tirocinio che gli studenti possono svolgere</a:t>
            </a:r>
          </a:p>
          <a:p>
            <a:pPr marL="228600" lvl="0" indent="-2381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b="1" noProof="0" dirty="0"/>
              <a:t>Maggiore coinvolgimento delle diverse Scuole nell’ orientamento in ingresso</a:t>
            </a:r>
          </a:p>
          <a:p>
            <a:pPr marL="228600" lvl="0" indent="-1619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Nonostante ci siano, come sempre, ambiti di miglioramento quali quello della comunicazione, dell’aspetto deontologico della professione, </a:t>
            </a:r>
            <a:r>
              <a:rPr lang="it-IT" sz="1600" b="1" noProof="0" dirty="0"/>
              <a:t>dell’utilizzo degli strumenti tipo IA </a:t>
            </a:r>
            <a:r>
              <a:rPr lang="it-IT" sz="1600" noProof="0" dirty="0"/>
              <a:t>che diventerà a breve indispensabile, riteniamo che il </a:t>
            </a:r>
            <a:r>
              <a:rPr lang="it-IT" sz="1600" noProof="0" dirty="0" err="1"/>
              <a:t>CdL</a:t>
            </a:r>
            <a:r>
              <a:rPr lang="it-IT" sz="1600" noProof="0" dirty="0"/>
              <a:t> garantisca un’ottima formazione ai Neolaureati che dovranno affrontare molto precocemente il mondo del lavoro</a:t>
            </a:r>
          </a:p>
          <a:p>
            <a:pPr marL="228600" lvl="0" indent="-1619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b="1" noProof="0" dirty="0"/>
              <a:t>Utilissimo il confronto delle Parti, proficuo confronto nel tempo</a:t>
            </a:r>
          </a:p>
          <a:p>
            <a:pPr marL="228600" lvl="0" indent="-16192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it-IT" sz="1600" noProof="0" dirty="0"/>
              <a:t>Nozioni di Intelligenza Artificiali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>
            <a:spLocks noGrp="1"/>
          </p:cNvSpPr>
          <p:nvPr>
            <p:ph type="title"/>
          </p:nvPr>
        </p:nvSpPr>
        <p:spPr>
          <a:xfrm>
            <a:off x="3285406" y="297688"/>
            <a:ext cx="56211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 b="1" noProof="0" dirty="0"/>
              <a:t>Parti interessate 2025 vs 2026</a:t>
            </a:r>
            <a:endParaRPr lang="it-IT" noProof="0" dirty="0"/>
          </a:p>
        </p:txBody>
      </p:sp>
      <p:pic>
        <p:nvPicPr>
          <p:cNvPr id="378" name="Google Shape;378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36190" y="1600201"/>
            <a:ext cx="757914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371475" y="476672"/>
            <a:ext cx="115823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 noProof="0" dirty="0"/>
              <a:t>Qual è la sua conoscenza delle competenze degli </a:t>
            </a:r>
            <a:r>
              <a:rPr lang="it-IT" sz="3100" b="1" u="sng" noProof="0" dirty="0">
                <a:solidFill>
                  <a:srgbClr val="00B050"/>
                </a:solidFill>
              </a:rPr>
              <a:t>studenti</a:t>
            </a:r>
            <a:r>
              <a:rPr lang="it-IT" sz="3100" b="1" u="sng" noProof="0" dirty="0"/>
              <a:t> </a:t>
            </a:r>
            <a:r>
              <a:rPr lang="it-IT" sz="3100" b="1" noProof="0" dirty="0"/>
              <a:t>del Corso di Laurea in Medicina e Chirurgia?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body" idx="1"/>
          </p:nvPr>
        </p:nvSpPr>
        <p:spPr>
          <a:xfrm>
            <a:off x="303188" y="1799981"/>
            <a:ext cx="53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385" name="Google Shape;385;p31"/>
          <p:cNvSpPr txBox="1">
            <a:spLocks noGrp="1"/>
          </p:cNvSpPr>
          <p:nvPr>
            <p:ph type="body" idx="3"/>
          </p:nvPr>
        </p:nvSpPr>
        <p:spPr>
          <a:xfrm>
            <a:off x="5996517" y="1799986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386" name="Google Shape;386;p31"/>
          <p:cNvGraphicFramePr/>
          <p:nvPr>
            <p:extLst>
              <p:ext uri="{D42A27DB-BD31-4B8C-83A1-F6EECF244321}">
                <p14:modId xmlns:p14="http://schemas.microsoft.com/office/powerpoint/2010/main" val="4047179674"/>
              </p:ext>
            </p:extLst>
          </p:nvPr>
        </p:nvGraphicFramePr>
        <p:xfrm>
          <a:off x="1282964" y="2349633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88" name="Google Shape;38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29619" y="2663150"/>
            <a:ext cx="6163500" cy="3951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9CDB014-AC9A-4017-AE15-A0A654E58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498644"/>
              </p:ext>
            </p:extLst>
          </p:nvPr>
        </p:nvGraphicFramePr>
        <p:xfrm>
          <a:off x="5996517" y="2228215"/>
          <a:ext cx="5514019" cy="419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>
            <a:spLocks noGrp="1"/>
          </p:cNvSpPr>
          <p:nvPr>
            <p:ph type="body" idx="1"/>
          </p:nvPr>
        </p:nvSpPr>
        <p:spPr>
          <a:xfrm>
            <a:off x="400350" y="1805531"/>
            <a:ext cx="53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395" name="Google Shape;395;p32"/>
          <p:cNvSpPr txBox="1">
            <a:spLocks noGrp="1"/>
          </p:cNvSpPr>
          <p:nvPr>
            <p:ph type="body" idx="3"/>
          </p:nvPr>
        </p:nvSpPr>
        <p:spPr>
          <a:xfrm>
            <a:off x="6615738" y="1805531"/>
            <a:ext cx="538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sp>
        <p:nvSpPr>
          <p:cNvPr id="396" name="Google Shape;396;p32"/>
          <p:cNvSpPr txBox="1"/>
          <p:nvPr/>
        </p:nvSpPr>
        <p:spPr>
          <a:xfrm>
            <a:off x="609599" y="328614"/>
            <a:ext cx="1097280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è la sua conoscenza delle competenze dei </a:t>
            </a:r>
            <a:r>
              <a:rPr lang="it-IT" sz="2800" b="1" u="sng" noProof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neolaureati</a:t>
            </a:r>
            <a:r>
              <a:rPr lang="it-IT" sz="2800" b="1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Corso di Laurea in Medicina e Chirurgia?</a:t>
            </a:r>
            <a:endParaRPr lang="it-IT" sz="2800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7" name="Google Shape;397;p32"/>
          <p:cNvGraphicFramePr/>
          <p:nvPr/>
        </p:nvGraphicFramePr>
        <p:xfrm>
          <a:off x="400354" y="2384125"/>
          <a:ext cx="5386800" cy="42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BF8A36C-86B7-42F9-B287-5D3A2F829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732462"/>
              </p:ext>
            </p:extLst>
          </p:nvPr>
        </p:nvGraphicFramePr>
        <p:xfrm>
          <a:off x="7022237" y="2823099"/>
          <a:ext cx="4382611" cy="455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>
            <a:spLocks noGrp="1"/>
          </p:cNvSpPr>
          <p:nvPr>
            <p:ph type="title"/>
          </p:nvPr>
        </p:nvSpPr>
        <p:spPr>
          <a:xfrm>
            <a:off x="857251" y="404664"/>
            <a:ext cx="107251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 noProof="0" dirty="0"/>
              <a:t>Con quanti </a:t>
            </a:r>
            <a:r>
              <a:rPr lang="it-IT" sz="3100" b="1" u="sng" noProof="0" dirty="0">
                <a:solidFill>
                  <a:srgbClr val="00B050"/>
                </a:solidFill>
              </a:rPr>
              <a:t>studenti</a:t>
            </a:r>
            <a:r>
              <a:rPr lang="it-IT" sz="3100" b="1" u="sng" noProof="0" dirty="0"/>
              <a:t> </a:t>
            </a:r>
            <a:r>
              <a:rPr lang="it-IT" sz="3100" b="1" noProof="0" dirty="0"/>
              <a:t>del Corso è venuto in contatto negli ultimi 3 anni?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404" name="Google Shape;404;p33"/>
          <p:cNvSpPr txBox="1"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05" name="Google Shape;405;p33"/>
          <p:cNvSpPr txBox="1">
            <a:spLocks noGrp="1"/>
          </p:cNvSpPr>
          <p:nvPr>
            <p:ph type="body" idx="3"/>
          </p:nvPr>
        </p:nvSpPr>
        <p:spPr>
          <a:xfrm>
            <a:off x="6193368" y="180554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06" name="Google Shape;406;p33"/>
          <p:cNvGraphicFramePr/>
          <p:nvPr>
            <p:extLst>
              <p:ext uri="{D42A27DB-BD31-4B8C-83A1-F6EECF244321}">
                <p14:modId xmlns:p14="http://schemas.microsoft.com/office/powerpoint/2010/main" val="3227993605"/>
              </p:ext>
            </p:extLst>
          </p:nvPr>
        </p:nvGraphicFramePr>
        <p:xfrm>
          <a:off x="932155" y="2432739"/>
          <a:ext cx="5064433" cy="395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00B8401-42BA-4F66-9C81-22C9F891C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182026"/>
              </p:ext>
            </p:extLst>
          </p:nvPr>
        </p:nvGraphicFramePr>
        <p:xfrm>
          <a:off x="5356951" y="1673286"/>
          <a:ext cx="5735961" cy="47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 txBox="1">
            <a:spLocks noGrp="1"/>
          </p:cNvSpPr>
          <p:nvPr>
            <p:ph type="body" idx="1"/>
          </p:nvPr>
        </p:nvSpPr>
        <p:spPr>
          <a:xfrm>
            <a:off x="407325" y="2218593"/>
            <a:ext cx="53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13" name="Google Shape;413;p34"/>
          <p:cNvSpPr txBox="1">
            <a:spLocks noGrp="1"/>
          </p:cNvSpPr>
          <p:nvPr>
            <p:ph type="body" idx="3"/>
          </p:nvPr>
        </p:nvSpPr>
        <p:spPr>
          <a:xfrm>
            <a:off x="6193493" y="2121393"/>
            <a:ext cx="538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857251" y="404664"/>
            <a:ext cx="107251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 noProof="0" dirty="0"/>
              <a:t>Con quanti </a:t>
            </a:r>
            <a:r>
              <a:rPr lang="it-IT" sz="3100" b="1" u="sng" noProof="0" dirty="0">
                <a:solidFill>
                  <a:srgbClr val="00B050"/>
                </a:solidFill>
              </a:rPr>
              <a:t>neolaureati</a:t>
            </a:r>
            <a:r>
              <a:rPr lang="it-IT" sz="3100" b="1" u="sng" noProof="0" dirty="0"/>
              <a:t> </a:t>
            </a:r>
            <a:r>
              <a:rPr lang="it-IT" sz="3100" b="1" noProof="0" dirty="0"/>
              <a:t>del Corso è venuto in contatto negli ultimi 3 anni?</a:t>
            </a:r>
            <a:br>
              <a:rPr lang="it-IT" noProof="0" dirty="0"/>
            </a:br>
            <a:endParaRPr lang="it-IT" noProof="0" dirty="0"/>
          </a:p>
        </p:txBody>
      </p:sp>
      <p:graphicFrame>
        <p:nvGraphicFramePr>
          <p:cNvPr id="415" name="Google Shape;415;p34"/>
          <p:cNvGraphicFramePr/>
          <p:nvPr/>
        </p:nvGraphicFramePr>
        <p:xfrm>
          <a:off x="342825" y="2812915"/>
          <a:ext cx="5515800" cy="35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9C7D9AE-0CB5-4990-AE27-7FF88940B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774869"/>
              </p:ext>
            </p:extLst>
          </p:nvPr>
        </p:nvGraphicFramePr>
        <p:xfrm>
          <a:off x="5716232" y="1747246"/>
          <a:ext cx="5691573" cy="459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title"/>
          </p:nvPr>
        </p:nvSpPr>
        <p:spPr>
          <a:xfrm>
            <a:off x="542925" y="404664"/>
            <a:ext cx="112490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/>
              <a:t>Ritiene che il Corso di Studi abbia attualmente un’offerta formativa adeguata per coloro che desiderano accedere alla professione?</a:t>
            </a:r>
            <a:br>
              <a:rPr lang="it-IT" sz="2800" noProof="0" dirty="0"/>
            </a:br>
            <a:endParaRPr lang="it-IT" sz="2800" noProof="0" dirty="0"/>
          </a:p>
        </p:txBody>
      </p:sp>
      <p:sp>
        <p:nvSpPr>
          <p:cNvPr id="422" name="Google Shape;422;p35"/>
          <p:cNvSpPr txBox="1">
            <a:spLocks noGrp="1"/>
          </p:cNvSpPr>
          <p:nvPr>
            <p:ph type="body" idx="1"/>
          </p:nvPr>
        </p:nvSpPr>
        <p:spPr>
          <a:xfrm>
            <a:off x="609600" y="1805543"/>
            <a:ext cx="53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23" name="Google Shape;423;p35"/>
          <p:cNvSpPr txBox="1">
            <a:spLocks noGrp="1"/>
          </p:cNvSpPr>
          <p:nvPr>
            <p:ph type="body" idx="3"/>
          </p:nvPr>
        </p:nvSpPr>
        <p:spPr>
          <a:xfrm>
            <a:off x="6193368" y="180554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24" name="Google Shape;424;p35"/>
          <p:cNvGraphicFramePr/>
          <p:nvPr>
            <p:extLst>
              <p:ext uri="{D42A27DB-BD31-4B8C-83A1-F6EECF244321}">
                <p14:modId xmlns:p14="http://schemas.microsoft.com/office/powerpoint/2010/main" val="426752782"/>
              </p:ext>
            </p:extLst>
          </p:nvPr>
        </p:nvGraphicFramePr>
        <p:xfrm>
          <a:off x="489493" y="2624721"/>
          <a:ext cx="5388900" cy="35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19DDC91-5F66-4386-B295-CF294A52E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0258"/>
              </p:ext>
            </p:extLst>
          </p:nvPr>
        </p:nvGraphicFramePr>
        <p:xfrm>
          <a:off x="5575177" y="1805544"/>
          <a:ext cx="6127330" cy="433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196649" y="1914948"/>
            <a:ext cx="11798449" cy="4942749"/>
            <a:chOff x="324609" y="3480809"/>
            <a:chExt cx="17634208" cy="10142233"/>
          </a:xfrm>
        </p:grpSpPr>
        <p:pic>
          <p:nvPicPr>
            <p:cNvPr id="159" name="Google Shape;15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4609" y="3480809"/>
              <a:ext cx="17634208" cy="10142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5323" y="8567928"/>
              <a:ext cx="10814303" cy="3052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4"/>
            <p:cNvSpPr/>
            <p:nvPr/>
          </p:nvSpPr>
          <p:spPr>
            <a:xfrm>
              <a:off x="368808" y="3499104"/>
              <a:ext cx="17550765" cy="10058400"/>
            </a:xfrm>
            <a:custGeom>
              <a:avLst/>
              <a:gdLst/>
              <a:ahLst/>
              <a:cxnLst/>
              <a:rect l="l" t="t" r="r" b="b"/>
              <a:pathLst>
                <a:path w="17550765" h="10058400" extrusionOk="0">
                  <a:moveTo>
                    <a:pt x="17550384" y="0"/>
                  </a:moveTo>
                  <a:lnTo>
                    <a:pt x="0" y="0"/>
                  </a:lnTo>
                  <a:lnTo>
                    <a:pt x="0" y="10058400"/>
                  </a:lnTo>
                  <a:lnTo>
                    <a:pt x="17550384" y="10058400"/>
                  </a:lnTo>
                  <a:lnTo>
                    <a:pt x="17550384" y="0"/>
                  </a:lnTo>
                  <a:close/>
                </a:path>
              </a:pathLst>
            </a:custGeom>
            <a:solidFill>
              <a:srgbClr val="C724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Agenda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Saluti e Presentazioni (Prof. </a:t>
              </a:r>
              <a:r>
                <a:rPr lang="it-IT" sz="2000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Annarita Pecchi</a:t>
              </a:r>
              <a:r>
                <a:rPr lang="it-IT" sz="2000" b="0" i="0" u="none" strike="noStrike" cap="none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lang="it-IT" noProof="0" dirty="0"/>
            </a:p>
            <a:p>
              <a:pPr marL="34290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lang="it-IT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Gestione del Corso di laurea in Medicina nel 202</a:t>
              </a:r>
              <a:r>
                <a:rPr lang="it-IT" sz="2000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r>
                <a:rPr lang="it-IT" sz="20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problemi emergenti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L’opinione delle Parti Interessate (Prof. </a:t>
              </a:r>
              <a:r>
                <a:rPr lang="it-IT" sz="2000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Annarita Pecchi</a:t>
              </a:r>
              <a:r>
                <a:rPr lang="it-IT" sz="2000" b="0" i="0" u="none" strike="noStrike" cap="none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lang="it-IT" noProof="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 b="0" i="0" u="none" strike="noStrike" cap="none" noProof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Discussione</a:t>
              </a:r>
              <a:endParaRPr lang="it-IT" noProof="0" dirty="0"/>
            </a:p>
            <a:p>
              <a:pPr marL="342900" marR="0" lvl="0" indent="-215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lang="it-IT" sz="2000" b="0" i="0" u="none" strike="noStrike" cap="none" noProof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Char char="-"/>
              </a:pPr>
              <a:r>
                <a:rPr lang="it-IT" sz="2000" b="0" i="0" u="none" strike="noStrike" cap="none" noProof="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Conclusioni</a:t>
              </a:r>
            </a:p>
          </p:txBody>
        </p:sp>
      </p:grpSp>
      <p:pic>
        <p:nvPicPr>
          <p:cNvPr id="162" name="Google Shape;16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19" y="227744"/>
            <a:ext cx="2207501" cy="8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247119" y="1195299"/>
            <a:ext cx="3993198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ctr" anchorCtr="0">
            <a:spAutoFit/>
          </a:bodyPr>
          <a:lstStyle/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it-IT" sz="2500" noProof="0" dirty="0"/>
              <a:t>Facoltà di Medicina e Chirurgia</a:t>
            </a:r>
          </a:p>
        </p:txBody>
      </p:sp>
      <p:sp>
        <p:nvSpPr>
          <p:cNvPr id="164" name="Google Shape;164;p4"/>
          <p:cNvSpPr txBox="1"/>
          <p:nvPr/>
        </p:nvSpPr>
        <p:spPr>
          <a:xfrm>
            <a:off x="4963887" y="0"/>
            <a:ext cx="749640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50" rIns="0" bIns="0" anchor="t" anchorCtr="0">
            <a:spAutoFit/>
          </a:bodyPr>
          <a:lstStyle/>
          <a:p>
            <a:pPr marL="0" marR="131381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noProof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Corso di Laurea Magistrale a ciclo unico  in Medicina e Chirurgia</a:t>
            </a:r>
            <a:endParaRPr lang="it-IT" sz="1600" b="0" i="0" u="none" strike="noStrike" cap="none" noProof="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b="0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Consultazione delle Parti Interessate</a:t>
            </a: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26 febbraio</a:t>
            </a: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it-IT" sz="3200" b="1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>
            <a:spLocks noGrp="1"/>
          </p:cNvSpPr>
          <p:nvPr>
            <p:ph type="title"/>
          </p:nvPr>
        </p:nvSpPr>
        <p:spPr>
          <a:xfrm>
            <a:off x="584729" y="297688"/>
            <a:ext cx="11607271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/>
              <a:t>Nella vostra Azienda fate affiancamento al neo assunto con le figure professionali di riferimento?</a:t>
            </a:r>
            <a:br>
              <a:rPr lang="it-IT" sz="2800" noProof="0" dirty="0"/>
            </a:br>
            <a:endParaRPr lang="it-IT" sz="2800" noProof="0" dirty="0"/>
          </a:p>
        </p:txBody>
      </p:sp>
      <p:sp>
        <p:nvSpPr>
          <p:cNvPr id="431" name="Google Shape;431;p36"/>
          <p:cNvSpPr txBox="1">
            <a:spLocks noGrp="1"/>
          </p:cNvSpPr>
          <p:nvPr>
            <p:ph type="body" idx="1"/>
          </p:nvPr>
        </p:nvSpPr>
        <p:spPr>
          <a:xfrm>
            <a:off x="196852" y="1796573"/>
            <a:ext cx="5386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32" name="Google Shape;432;p36"/>
          <p:cNvSpPr txBox="1">
            <a:spLocks noGrp="1"/>
          </p:cNvSpPr>
          <p:nvPr>
            <p:ph type="body" idx="3"/>
          </p:nvPr>
        </p:nvSpPr>
        <p:spPr>
          <a:xfrm>
            <a:off x="6193368" y="180554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33" name="Google Shape;433;p36"/>
          <p:cNvGraphicFramePr/>
          <p:nvPr/>
        </p:nvGraphicFramePr>
        <p:xfrm>
          <a:off x="231471" y="2659855"/>
          <a:ext cx="5317800" cy="355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CA28BF5-1487-428C-98E0-35BD9BE9C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300491"/>
              </p:ext>
            </p:extLst>
          </p:nvPr>
        </p:nvGraphicFramePr>
        <p:xfrm>
          <a:off x="5440218" y="1422400"/>
          <a:ext cx="5911272" cy="479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title"/>
          </p:nvPr>
        </p:nvSpPr>
        <p:spPr>
          <a:xfrm>
            <a:off x="838200" y="404664"/>
            <a:ext cx="10877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 noProof="0" dirty="0"/>
              <a:t>Ritiene che il Corso di Studi attualmente risponda ai Suoi bisogni, in qualità di Parte Interessata?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440" name="Google Shape;440;p37"/>
          <p:cNvSpPr txBox="1">
            <a:spLocks noGrp="1"/>
          </p:cNvSpPr>
          <p:nvPr>
            <p:ph type="body" idx="1"/>
          </p:nvPr>
        </p:nvSpPr>
        <p:spPr>
          <a:xfrm>
            <a:off x="611716" y="1837293"/>
            <a:ext cx="5386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41" name="Google Shape;441;p37"/>
          <p:cNvSpPr txBox="1">
            <a:spLocks noGrp="1"/>
          </p:cNvSpPr>
          <p:nvPr>
            <p:ph type="body" idx="3"/>
          </p:nvPr>
        </p:nvSpPr>
        <p:spPr>
          <a:xfrm>
            <a:off x="6096000" y="183729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42" name="Google Shape;442;p37"/>
          <p:cNvGraphicFramePr/>
          <p:nvPr/>
        </p:nvGraphicFramePr>
        <p:xfrm>
          <a:off x="197750" y="2266000"/>
          <a:ext cx="5486400" cy="353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528A1ED-74E1-4DC4-BF91-538228271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065647"/>
              </p:ext>
            </p:extLst>
          </p:nvPr>
        </p:nvGraphicFramePr>
        <p:xfrm>
          <a:off x="5347855" y="1422399"/>
          <a:ext cx="6232429" cy="438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"/>
          <p:cNvSpPr txBox="1">
            <a:spLocks noGrp="1"/>
          </p:cNvSpPr>
          <p:nvPr>
            <p:ph type="title"/>
          </p:nvPr>
        </p:nvSpPr>
        <p:spPr>
          <a:xfrm>
            <a:off x="609601" y="404664"/>
            <a:ext cx="110966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/>
              <a:t>Nella vostra Azienda, offrite opportunità di formazione specifica al neo assunto nell’ambito di Vostro interesse?</a:t>
            </a:r>
            <a:br>
              <a:rPr lang="it-IT" sz="2800" noProof="0" dirty="0"/>
            </a:br>
            <a:endParaRPr lang="it-IT" sz="2800" noProof="0" dirty="0"/>
          </a:p>
        </p:txBody>
      </p:sp>
      <p:sp>
        <p:nvSpPr>
          <p:cNvPr id="449" name="Google Shape;449;p38"/>
          <p:cNvSpPr txBox="1">
            <a:spLocks noGrp="1"/>
          </p:cNvSpPr>
          <p:nvPr>
            <p:ph type="body" idx="1"/>
          </p:nvPr>
        </p:nvSpPr>
        <p:spPr>
          <a:xfrm>
            <a:off x="-116606" y="1800041"/>
            <a:ext cx="538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50" name="Google Shape;450;p38"/>
          <p:cNvSpPr txBox="1">
            <a:spLocks noGrp="1"/>
          </p:cNvSpPr>
          <p:nvPr>
            <p:ph type="body" idx="3"/>
          </p:nvPr>
        </p:nvSpPr>
        <p:spPr>
          <a:xfrm>
            <a:off x="6193368" y="180554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51" name="Google Shape;451;p38"/>
          <p:cNvGraphicFramePr/>
          <p:nvPr>
            <p:extLst>
              <p:ext uri="{D42A27DB-BD31-4B8C-83A1-F6EECF244321}">
                <p14:modId xmlns:p14="http://schemas.microsoft.com/office/powerpoint/2010/main" val="3958088530"/>
              </p:ext>
            </p:extLst>
          </p:nvPr>
        </p:nvGraphicFramePr>
        <p:xfrm>
          <a:off x="-116607" y="2327255"/>
          <a:ext cx="4956461" cy="415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7ABE3E6-1AB0-4D47-8362-F94CAD964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82197"/>
              </p:ext>
            </p:extLst>
          </p:nvPr>
        </p:nvGraphicFramePr>
        <p:xfrm>
          <a:off x="5841507" y="2246050"/>
          <a:ext cx="5655076" cy="423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>
            <a:spLocks noGrp="1"/>
          </p:cNvSpPr>
          <p:nvPr>
            <p:ph type="title"/>
          </p:nvPr>
        </p:nvSpPr>
        <p:spPr>
          <a:xfrm>
            <a:off x="161925" y="476672"/>
            <a:ext cx="116585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noProof="0" dirty="0"/>
              <a:t>Ritiene che il Corso di Studi dovrebbe approfondire l’offerta formativa in qualche ambito per preparare meglio al mondo del lavoro i futuri professionisti e offrire loro più chances di impiego?</a:t>
            </a:r>
            <a:br>
              <a:rPr lang="it-IT" sz="2400" noProof="0" dirty="0"/>
            </a:br>
            <a:endParaRPr lang="it-IT" sz="2400" noProof="0" dirty="0"/>
          </a:p>
        </p:txBody>
      </p:sp>
      <p:sp>
        <p:nvSpPr>
          <p:cNvPr id="458" name="Google Shape;458;p39"/>
          <p:cNvSpPr txBox="1"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59" name="Google Shape;459;p39"/>
          <p:cNvSpPr txBox="1">
            <a:spLocks noGrp="1"/>
          </p:cNvSpPr>
          <p:nvPr>
            <p:ph type="body" idx="3"/>
          </p:nvPr>
        </p:nvSpPr>
        <p:spPr>
          <a:xfrm>
            <a:off x="6193368" y="180554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60" name="Google Shape;460;p39"/>
          <p:cNvGraphicFramePr/>
          <p:nvPr>
            <p:extLst>
              <p:ext uri="{D42A27DB-BD31-4B8C-83A1-F6EECF244321}">
                <p14:modId xmlns:p14="http://schemas.microsoft.com/office/powerpoint/2010/main" val="4250457117"/>
              </p:ext>
            </p:extLst>
          </p:nvPr>
        </p:nvGraphicFramePr>
        <p:xfrm>
          <a:off x="684899" y="2360749"/>
          <a:ext cx="4976991" cy="38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215154A-480E-4AAA-929A-23866CDB6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93731"/>
              </p:ext>
            </p:extLst>
          </p:nvPr>
        </p:nvGraphicFramePr>
        <p:xfrm>
          <a:off x="6294266" y="2174874"/>
          <a:ext cx="5386917" cy="407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>
            <a:spLocks noGrp="1"/>
          </p:cNvSpPr>
          <p:nvPr>
            <p:ph type="title"/>
          </p:nvPr>
        </p:nvSpPr>
        <p:spPr>
          <a:xfrm>
            <a:off x="437091" y="297688"/>
            <a:ext cx="1095480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noProof="0" dirty="0"/>
              <a:t>Pensa che la sua Azienda assumerà o intratterrà rapporti professionali con studenti o laureati del Corso di Studi nei prossimi tre anni?</a:t>
            </a:r>
            <a:br>
              <a:rPr lang="it-IT" sz="2800" noProof="0" dirty="0"/>
            </a:br>
            <a:endParaRPr lang="it-IT" sz="2800" noProof="0" dirty="0"/>
          </a:p>
        </p:txBody>
      </p:sp>
      <p:sp>
        <p:nvSpPr>
          <p:cNvPr id="467" name="Google Shape;467;p40"/>
          <p:cNvSpPr txBox="1"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2025</a:t>
            </a:r>
          </a:p>
        </p:txBody>
      </p:sp>
      <p:sp>
        <p:nvSpPr>
          <p:cNvPr id="468" name="Google Shape;468;p40"/>
          <p:cNvSpPr txBox="1">
            <a:spLocks noGrp="1"/>
          </p:cNvSpPr>
          <p:nvPr>
            <p:ph type="body" idx="3"/>
          </p:nvPr>
        </p:nvSpPr>
        <p:spPr>
          <a:xfrm>
            <a:off x="6193368" y="1805543"/>
            <a:ext cx="53890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t-IT" noProof="0" dirty="0"/>
              <a:t>2026</a:t>
            </a:r>
          </a:p>
        </p:txBody>
      </p:sp>
      <p:graphicFrame>
        <p:nvGraphicFramePr>
          <p:cNvPr id="469" name="Google Shape;469;p40"/>
          <p:cNvGraphicFramePr/>
          <p:nvPr>
            <p:extLst>
              <p:ext uri="{D42A27DB-BD31-4B8C-83A1-F6EECF244321}">
                <p14:modId xmlns:p14="http://schemas.microsoft.com/office/powerpoint/2010/main" val="3689325096"/>
              </p:ext>
            </p:extLst>
          </p:nvPr>
        </p:nvGraphicFramePr>
        <p:xfrm>
          <a:off x="609593" y="2270926"/>
          <a:ext cx="5318700" cy="387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0EBAB76-5D59-4B28-B859-E951CABC6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277644"/>
              </p:ext>
            </p:extLst>
          </p:nvPr>
        </p:nvGraphicFramePr>
        <p:xfrm>
          <a:off x="6169026" y="1447061"/>
          <a:ext cx="5585883" cy="4696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1" noProof="0" dirty="0"/>
              <a:t>Commenti/ Suggerimenti:</a:t>
            </a:r>
            <a:br>
              <a:rPr lang="it-IT" noProof="0" dirty="0"/>
            </a:br>
            <a:endParaRPr lang="it-IT" noProof="0" dirty="0"/>
          </a:p>
        </p:txBody>
      </p:sp>
      <p:sp>
        <p:nvSpPr>
          <p:cNvPr id="476" name="Google Shape;476;p41"/>
          <p:cNvSpPr txBox="1">
            <a:spLocks noGrp="1"/>
          </p:cNvSpPr>
          <p:nvPr>
            <p:ph type="body" idx="1"/>
          </p:nvPr>
        </p:nvSpPr>
        <p:spPr>
          <a:xfrm>
            <a:off x="1050550" y="778638"/>
            <a:ext cx="3947578" cy="37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000" noProof="0" dirty="0"/>
              <a:t>2025</a:t>
            </a:r>
          </a:p>
        </p:txBody>
      </p:sp>
      <p:sp>
        <p:nvSpPr>
          <p:cNvPr id="477" name="Google Shape;477;p41"/>
          <p:cNvSpPr txBox="1">
            <a:spLocks noGrp="1"/>
          </p:cNvSpPr>
          <p:nvPr>
            <p:ph type="body" idx="3"/>
          </p:nvPr>
        </p:nvSpPr>
        <p:spPr>
          <a:xfrm>
            <a:off x="7101264" y="778638"/>
            <a:ext cx="3947579" cy="37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000" noProof="0" dirty="0"/>
              <a:t>2026</a:t>
            </a:r>
          </a:p>
        </p:txBody>
      </p:sp>
      <p:sp>
        <p:nvSpPr>
          <p:cNvPr id="478" name="Google Shape;478;p41"/>
          <p:cNvSpPr txBox="1">
            <a:spLocks noGrp="1"/>
          </p:cNvSpPr>
          <p:nvPr>
            <p:ph type="body" idx="4"/>
          </p:nvPr>
        </p:nvSpPr>
        <p:spPr>
          <a:xfrm>
            <a:off x="153275" y="1285235"/>
            <a:ext cx="5416717" cy="521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UNIMORE offre una preparazione di altissimo livello. come già scritto potrebbe potenziare la formazione relativa alla </a:t>
            </a:r>
            <a:r>
              <a:rPr lang="it-IT" sz="85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medico paziente in situazioni difficili e offrire anche una formazione sulla gestione dello stress emotivo, burn out, eccessivo carico assistenziale/amministrativo dei medici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 linea generale (quindi non specificamente per </a:t>
            </a:r>
            <a:r>
              <a:rPr lang="it-IT" sz="850" b="0" i="0" noProof="0" dirty="0" err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UniMoRe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), gli argomenti che dovrebbero trovare maggiore attenzione nel Corso di Laurea sono quelli inerenti </a:t>
            </a:r>
            <a:r>
              <a:rPr lang="it-IT" sz="850" b="1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la relazione con il paziente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, il processo decisionale e la gestione clinica più comune nella pratica non specialistica quotidiana.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 diplomati in Medicina d'Emergenza-Urgenza UNIMORE acquisiscono una preparazione adeguata per i diversi scenari </a:t>
            </a:r>
            <a:r>
              <a:rPr lang="it-IT" sz="85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dell'emergenza e urgenza 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sia ospedaliera sia territoriale, ma necessitano di maggiori incentivi e facilitazioni nel loro lavoro professionale.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 qualità di Associazione pazienti possiamo portare un contributo in merito </a:t>
            </a:r>
            <a:r>
              <a:rPr lang="it-IT" sz="850" b="0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ai </a:t>
            </a:r>
            <a:r>
              <a:rPr lang="it-IT" sz="850" b="1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bisogni</a:t>
            </a:r>
            <a:r>
              <a:rPr lang="it-IT" sz="850" b="0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dei </a:t>
            </a:r>
            <a:r>
              <a:rPr lang="it-IT" sz="850" b="1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pazienti</a:t>
            </a:r>
            <a:r>
              <a:rPr lang="it-IT" sz="850" b="0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 per verificare quindi se le competenze messe a disposizione dagli studenti e dai corsi di studio siano in linea con questa parte dei fabbisogni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LA NOSTRA ASSOCIAZIONE PUO' ESSERE UN'OPPORTUNITA' PER I NEO LAUREATI PER APPROCCIARSI ALL'ESPERIENZA PROFESSIONALE SIA NELL'AMBITO DELLA RICERCA ONCOLOGICA CHE DELLA ATTIVITA' ASSISTENZIALE, IN COLLABORAZIONE CON UNIMORE E AOU POLICLINICO.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Il Corso penso potrebbe sviluppare meglio attività </a:t>
            </a:r>
            <a:r>
              <a:rPr lang="it-IT" sz="85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collaborative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tra professionisti medici tra di loro e con i professionisti sanitari</a:t>
            </a:r>
            <a:endParaRPr lang="it-IT" sz="850" noProof="0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 fronte di un aumento del numero di tirocini si auspica una sempre maggiore </a:t>
            </a:r>
            <a:r>
              <a:rPr lang="it-IT" sz="85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programmazione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degli stessi con l'Azienda di riferimento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questo questionario sembra rivolto più ai direttore delle scuole di specialità che a tutti gli stakeholder</a:t>
            </a:r>
            <a:endParaRPr lang="it-IT" noProof="0" dirty="0"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Di certo, c'è spazio di miglioramento, ma molto è stato fatto e molto si sta facendo...</a:t>
            </a:r>
            <a:endParaRPr lang="it-IT" sz="850" noProof="0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Ribadiamo l'opportunità di migliorare la formazione sui principi delle </a:t>
            </a:r>
            <a:r>
              <a:rPr lang="it-IT" sz="85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cure palliative</a:t>
            </a:r>
            <a:endParaRPr lang="it-IT" b="1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u="sng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aumentare contatto e dialogo fra laureati e pazienti 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di varia educazione e cultura</a:t>
            </a:r>
            <a:endParaRPr lang="it-IT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bisognerebbe migliorare </a:t>
            </a:r>
            <a:r>
              <a:rPr lang="it-IT" sz="850" b="1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alcune skills pratiche con formazione ecografica, </a:t>
            </a:r>
            <a:r>
              <a:rPr lang="it-IT" sz="850" b="0" i="0" noProof="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capacità di leggere immagini, e capacità di lettura critica di articoli</a:t>
            </a:r>
            <a:endParaRPr lang="it-IT" noProof="0" dirty="0"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u="sng" strike="noStrike" noProof="0" dirty="0"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aumentare le capacità comunicative e relazionali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850"/>
              <a:buChar char="•"/>
            </a:pPr>
            <a:r>
              <a:rPr lang="it-IT" sz="850" b="0" i="0" u="sng" strike="noStrike" noProof="0" dirty="0">
                <a:solidFill>
                  <a:srgbClr val="202124"/>
                </a:solidFill>
                <a:effectLst/>
                <a:latin typeface="Calibri" panose="020F0502020204030204" pitchFamily="34" charset="0"/>
              </a:rPr>
              <a:t>concentrarsi su empatia e ascolto attivo</a:t>
            </a:r>
          </a:p>
          <a:p>
            <a:pPr marL="228600" lvl="0" indent="-1619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lang="it-IT" sz="1050" b="0" i="0" noProof="0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61925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endParaRPr lang="it-IT" sz="1050" b="0" i="0" noProof="0" dirty="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it-IT" sz="1200" noProof="0" dirty="0"/>
          </a:p>
        </p:txBody>
      </p:sp>
      <p:sp>
        <p:nvSpPr>
          <p:cNvPr id="479" name="Google Shape;479;p41"/>
          <p:cNvSpPr txBox="1">
            <a:spLocks noGrp="1"/>
          </p:cNvSpPr>
          <p:nvPr>
            <p:ph type="body" idx="1"/>
          </p:nvPr>
        </p:nvSpPr>
        <p:spPr>
          <a:xfrm>
            <a:off x="5789425" y="1285235"/>
            <a:ext cx="6248700" cy="4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809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0"/>
              <a:buFont typeface="Calibri"/>
              <a:buChar char="●"/>
            </a:pPr>
            <a:r>
              <a:rPr lang="it-IT" sz="850" b="0" noProof="0" dirty="0">
                <a:latin typeface="Calibri"/>
                <a:ea typeface="Calibri"/>
                <a:cs typeface="Calibri"/>
                <a:sym typeface="Calibri"/>
              </a:rPr>
              <a:t>Dovrebbe essere prevista implementazione di conoscenze teoriche e pratiche su “</a:t>
            </a:r>
            <a:r>
              <a:rPr lang="it-IT" sz="850" b="0" noProof="0" dirty="0" err="1"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it-IT" sz="850" b="0" noProof="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850" b="0" noProof="0" dirty="0" err="1">
                <a:latin typeface="Calibri"/>
                <a:ea typeface="Calibri"/>
                <a:cs typeface="Calibri"/>
                <a:sym typeface="Calibri"/>
              </a:rPr>
              <a:t>bad</a:t>
            </a:r>
            <a:r>
              <a:rPr lang="it-IT" sz="850" b="0" noProof="0" dirty="0">
                <a:latin typeface="Calibri"/>
                <a:ea typeface="Calibri"/>
                <a:cs typeface="Calibri"/>
                <a:sym typeface="Calibri"/>
              </a:rPr>
              <a:t> news </a:t>
            </a:r>
            <a:r>
              <a:rPr lang="it-IT" sz="850" b="0" noProof="0" dirty="0" err="1">
                <a:latin typeface="Calibri"/>
                <a:ea typeface="Calibri"/>
                <a:cs typeface="Calibri"/>
                <a:sym typeface="Calibri"/>
              </a:rPr>
              <a:t>preparing</a:t>
            </a:r>
            <a:r>
              <a:rPr lang="it-IT" sz="850" b="0" noProof="0" dirty="0"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it-IT" sz="850" b="0" noProof="0" dirty="0" err="1">
                <a:latin typeface="Calibri"/>
                <a:ea typeface="Calibri"/>
                <a:cs typeface="Calibri"/>
                <a:sym typeface="Calibri"/>
              </a:rPr>
              <a:t>absence</a:t>
            </a:r>
            <a:r>
              <a:rPr lang="it-IT" sz="850" b="0" noProof="0" dirty="0">
                <a:latin typeface="Calibri"/>
                <a:ea typeface="Calibri"/>
                <a:cs typeface="Calibri"/>
                <a:sym typeface="Calibri"/>
              </a:rPr>
              <a:t> o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f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therapeutic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choice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”, come descritto in studio con studenti del V e VI anno che ci hanno riportato le loro necessità e le loro paure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Valutare insieme la possibilità di istituire un tirocinio formativo presso la nostra Associazione, consentendo agli studenti di vivere una prospettiva diversa rispetto alla propria futura professione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Promuovere incontri interdisciplinari con coinvolgimento degli studenti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Aumentare le competenze metodologiche in particolare in ambito clinico e la capacità critica nell’uso delle fonti e risorse digitali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Garantire l’attività di tirocinio in futuro, in base al numero di ingressi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Inserire aspetti legati alla ricerca biomedica nella preparazione degli studenti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Puntiamo a una presenza dei pazienti formatori nella didattica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e post laurea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Il corso di studi a livello puramente didattico è ben strutturato e fornisce le competenze necessarie, tuttavia crediamo che sarebbe necessario aumentare la pratica e il contatto con i pazienti</a:t>
            </a:r>
          </a:p>
          <a:p>
            <a:pPr marL="228600" lvl="0" indent="-184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I laureati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Unimore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dovrebbero avere ancora più opportunità di frequentare reparti nei quali possono vedere come vengono gestiti casi urgenti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it-IT" sz="900" b="0" noProof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1"/>
          <p:cNvSpPr txBox="1">
            <a:spLocks noGrp="1"/>
          </p:cNvSpPr>
          <p:nvPr>
            <p:ph type="body" idx="1"/>
          </p:nvPr>
        </p:nvSpPr>
        <p:spPr>
          <a:xfrm>
            <a:off x="5724025" y="4195111"/>
            <a:ext cx="6379500" cy="3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Migliore organizzazione dell’invio degli studenti presso l’Arcispedale di Reggio Emilia</a:t>
            </a:r>
          </a:p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Per favorire vocazione/formazione/specializzazione in “Medicina Interna” e in generale, indipendentemente dalla loro scelta specialistica, per formare futuri medici in grado di gestire i malati complessi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multipatologico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plurispecialistici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che affollano i nostri ospedali, andrebbero quantomeno incrementate significativamente le ore di tirocinio nelle Medicine interne</a:t>
            </a:r>
          </a:p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Implementare la già proficua collaborazione tra Segreteria e Uffici aziendali nell’organizzazione delle varie tipologia di tirocinio che gli studenti possono svolgere</a:t>
            </a:r>
          </a:p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Maggiore coinvolgimento delle diverse Scuole nell’ orientamento in ingresso</a:t>
            </a:r>
          </a:p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Nonostante ci siano, come sempre, ambiti di miglioramento quali quello della comunicazione, dell’aspetto deontologico della professione, dell’utilizzo degli strumenti tipo IA che diventerà a breve indispensabile, riteniamo che il </a:t>
            </a:r>
            <a:r>
              <a:rPr lang="it-IT" sz="900" b="0" noProof="0" dirty="0" err="1">
                <a:latin typeface="Calibri"/>
                <a:ea typeface="Calibri"/>
                <a:cs typeface="Calibri"/>
                <a:sym typeface="Calibri"/>
              </a:rPr>
              <a:t>CdL</a:t>
            </a: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 garantisca un’ottima formazione ai Neolaureati che dovranno affrontare molto precocemente il mondo del lavoro</a:t>
            </a:r>
          </a:p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Utilissimo il confronto delle Parti, proficuo confronto nel tempo</a:t>
            </a:r>
          </a:p>
          <a:p>
            <a:pPr marL="228600" lvl="0" indent="-107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it-IT" sz="900" b="0" noProof="0" dirty="0">
                <a:latin typeface="Calibri"/>
                <a:ea typeface="Calibri"/>
                <a:cs typeface="Calibri"/>
                <a:sym typeface="Calibri"/>
              </a:rPr>
              <a:t>Nozioni di Intelligenza Artificiali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cab01c1672_0_7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noProof="0" dirty="0"/>
              <a:t>Cosa abbiamo fatto dal nostro ultimo incontro?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2BEC782A-21FA-491D-B8A6-FC88AFD0A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543844"/>
              </p:ext>
            </p:extLst>
          </p:nvPr>
        </p:nvGraphicFramePr>
        <p:xfrm>
          <a:off x="812800" y="1246909"/>
          <a:ext cx="10510982" cy="489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05045-5823-40D3-A58D-C8214C46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noProof="0" dirty="0"/>
              <a:t>Cosa abbiamo fatto dal nostro ultimo incontro?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FF0E84F-C55C-4894-BD70-E5B6669E3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40828"/>
              </p:ext>
            </p:extLst>
          </p:nvPr>
        </p:nvGraphicFramePr>
        <p:xfrm>
          <a:off x="728329" y="585926"/>
          <a:ext cx="10972440" cy="55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781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42"/>
          <p:cNvGrpSpPr/>
          <p:nvPr/>
        </p:nvGrpSpPr>
        <p:grpSpPr>
          <a:xfrm>
            <a:off x="196649" y="1914948"/>
            <a:ext cx="11798449" cy="4942749"/>
            <a:chOff x="324609" y="3480809"/>
            <a:chExt cx="17634208" cy="10142233"/>
          </a:xfrm>
        </p:grpSpPr>
        <p:pic>
          <p:nvPicPr>
            <p:cNvPr id="491" name="Google Shape;491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4609" y="3480809"/>
              <a:ext cx="17634208" cy="10142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5323" y="8567928"/>
              <a:ext cx="10814303" cy="3052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42"/>
            <p:cNvSpPr/>
            <p:nvPr/>
          </p:nvSpPr>
          <p:spPr>
            <a:xfrm>
              <a:off x="368808" y="3499104"/>
              <a:ext cx="17550765" cy="10058400"/>
            </a:xfrm>
            <a:custGeom>
              <a:avLst/>
              <a:gdLst/>
              <a:ahLst/>
              <a:cxnLst/>
              <a:rect l="l" t="t" r="r" b="b"/>
              <a:pathLst>
                <a:path w="17550765" h="10058400" extrusionOk="0">
                  <a:moveTo>
                    <a:pt x="17550384" y="0"/>
                  </a:moveTo>
                  <a:lnTo>
                    <a:pt x="0" y="0"/>
                  </a:lnTo>
                  <a:lnTo>
                    <a:pt x="0" y="10058400"/>
                  </a:lnTo>
                  <a:lnTo>
                    <a:pt x="17550384" y="10058400"/>
                  </a:lnTo>
                  <a:lnTo>
                    <a:pt x="17550384" y="0"/>
                  </a:lnTo>
                  <a:close/>
                </a:path>
              </a:pathLst>
            </a:custGeom>
            <a:solidFill>
              <a:srgbClr val="C7240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it-IT" sz="20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endParaRPr lang="it-IT" noProof="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it-IT" sz="2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Proposte future: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endParaRPr lang="it-I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 pitchFamily="34" charset="0"/>
                <a:buChar char="•"/>
              </a:pPr>
              <a:r>
                <a:rPr lang="it-IT" sz="2000" noProof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</a:t>
              </a:r>
              <a:r>
                <a:rPr lang="it-IT" sz="20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unicazione</a:t>
              </a:r>
              <a:endParaRPr lang="it-I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 pitchFamily="34" charset="0"/>
                <a:buChar char="•"/>
              </a:pPr>
              <a:r>
                <a:rPr lang="it-IT" sz="2000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Aspetti pratici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Deontologia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Cure palliative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lang="it-IT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15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lang="it-IT" sz="20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4" name="Google Shape;49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19" y="227744"/>
            <a:ext cx="2207501" cy="8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2"/>
          <p:cNvSpPr txBox="1">
            <a:spLocks noGrp="1"/>
          </p:cNvSpPr>
          <p:nvPr>
            <p:ph type="title"/>
          </p:nvPr>
        </p:nvSpPr>
        <p:spPr>
          <a:xfrm>
            <a:off x="247119" y="1195299"/>
            <a:ext cx="3993198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noProof="0" dirty="0"/>
              <a:t>Facoltà di Medicina e Chirurgia</a:t>
            </a:r>
          </a:p>
        </p:txBody>
      </p:sp>
      <p:sp>
        <p:nvSpPr>
          <p:cNvPr id="496" name="Google Shape;496;p42"/>
          <p:cNvSpPr txBox="1"/>
          <p:nvPr/>
        </p:nvSpPr>
        <p:spPr>
          <a:xfrm>
            <a:off x="4963887" y="0"/>
            <a:ext cx="74964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50" rIns="0" bIns="0" anchor="t" anchorCtr="0">
            <a:spAutoFit/>
          </a:bodyPr>
          <a:lstStyle/>
          <a:p>
            <a:pPr marL="0" marR="13138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lang="it-IT" sz="20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Corso di Laurea Magistrale a ciclo unico  in Medicina e Chirurgia</a:t>
            </a:r>
            <a:endParaRPr lang="it-IT" sz="1600" b="0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lnSpc>
                <a:spcPct val="100000"/>
              </a:lnSpc>
              <a:spcBef>
                <a:spcPts val="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it-IT" sz="2000" b="0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lnSpc>
                <a:spcPct val="100000"/>
              </a:lnSpc>
              <a:spcBef>
                <a:spcPts val="3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Consultazione delle Parti Interessate</a:t>
            </a:r>
            <a:endParaRPr lang="it-IT" noProof="0" dirty="0"/>
          </a:p>
          <a:p>
            <a:pPr marL="0" marR="1313815" lvl="0" indent="0" algn="ctr" rtl="0">
              <a:lnSpc>
                <a:spcPct val="100000"/>
              </a:lnSpc>
              <a:spcBef>
                <a:spcPts val="3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26 Febbraio</a:t>
            </a:r>
            <a:r>
              <a:rPr lang="it-IT" sz="3200" b="1" i="0" u="none" strike="noStrike" cap="none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it-IT" sz="3200" b="1" i="0" u="none" strike="noStrike" cap="none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44" descr="presentarsi – My Rosetta St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923" y="3675030"/>
            <a:ext cx="38100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4"/>
          <p:cNvSpPr txBox="1"/>
          <p:nvPr/>
        </p:nvSpPr>
        <p:spPr>
          <a:xfrm>
            <a:off x="7289139" y="4843638"/>
            <a:ext cx="38555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lang="it-IT" noProof="0" dirty="0"/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19" y="227744"/>
            <a:ext cx="2207501" cy="8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4"/>
          <p:cNvSpPr txBox="1">
            <a:spLocks noGrp="1"/>
          </p:cNvSpPr>
          <p:nvPr>
            <p:ph type="title"/>
          </p:nvPr>
        </p:nvSpPr>
        <p:spPr>
          <a:xfrm>
            <a:off x="247119" y="1195299"/>
            <a:ext cx="3993198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noProof="0" dirty="0"/>
              <a:t>Facoltà di Medicina e Chirurgia</a:t>
            </a:r>
          </a:p>
        </p:txBody>
      </p:sp>
      <p:sp>
        <p:nvSpPr>
          <p:cNvPr id="516" name="Google Shape;516;p44"/>
          <p:cNvSpPr txBox="1"/>
          <p:nvPr/>
        </p:nvSpPr>
        <p:spPr>
          <a:xfrm>
            <a:off x="5202012" y="2057100"/>
            <a:ext cx="7496400" cy="22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50" rIns="0" bIns="0" anchor="t" anchorCtr="0">
            <a:spAutoFit/>
          </a:bodyPr>
          <a:lstStyle/>
          <a:p>
            <a:pPr marL="0" marR="131381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Corso di Laurea Magistrale a ciclo unico  in Medicina e Chirurgia</a:t>
            </a:r>
            <a:endParaRPr lang="it-IT" sz="1600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endParaRPr lang="it-IT" sz="2000" noProof="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Consultazione delle Parti Interessate</a:t>
            </a:r>
            <a:endParaRPr lang="it-IT" noProof="0" dirty="0"/>
          </a:p>
          <a:p>
            <a:pPr marL="0" marR="1313815" lvl="0" indent="0" algn="ctr" rtl="0">
              <a:spcBef>
                <a:spcPts val="3"/>
              </a:spcBef>
              <a:spcAft>
                <a:spcPts val="0"/>
              </a:spcAft>
              <a:buNone/>
            </a:pPr>
            <a:r>
              <a:rPr lang="it-IT" sz="3200" b="1" noProof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26 febbraio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2343014" y="474970"/>
            <a:ext cx="790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noProof="0" dirty="0"/>
              <a:t>La Gestione del </a:t>
            </a:r>
            <a:r>
              <a:rPr lang="it-IT" noProof="0" dirty="0" err="1"/>
              <a:t>CdL</a:t>
            </a:r>
            <a:r>
              <a:rPr lang="it-IT" noProof="0" dirty="0"/>
              <a:t> in Medicina nel 2025</a:t>
            </a:r>
          </a:p>
        </p:txBody>
      </p:sp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1315616" y="2164357"/>
            <a:ext cx="9722498" cy="282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noProof="0" dirty="0"/>
              <a:t>Problemi emergenti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noProof="0"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noProof="0" dirty="0"/>
              <a:t>Aumento della Numerosità degli iscritti</a:t>
            </a: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it-IT" noProof="0"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noProof="0" dirty="0"/>
              <a:t>Ingresso a Medicina 2025-26 (semestre filtro)</a:t>
            </a: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it-IT" noProof="0"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noProof="0" dirty="0"/>
              <a:t>Dati laureati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DBC4B7FA-6B02-FDF0-E3A1-35778569B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>
            <a:extLst>
              <a:ext uri="{FF2B5EF4-FFF2-40B4-BE49-F238E27FC236}">
                <a16:creationId xmlns:a16="http://schemas.microsoft.com/office/drawing/2014/main" id="{3C017B9F-1581-91DB-656E-2A9BACC80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3014" y="474970"/>
            <a:ext cx="790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noProof="0" dirty="0"/>
              <a:t>La Gestione del </a:t>
            </a:r>
            <a:r>
              <a:rPr lang="it-IT" noProof="0" dirty="0" err="1"/>
              <a:t>CdL</a:t>
            </a:r>
            <a:r>
              <a:rPr lang="it-IT" noProof="0" dirty="0"/>
              <a:t> in Medicina nel 2025</a:t>
            </a:r>
          </a:p>
        </p:txBody>
      </p:sp>
      <p:sp>
        <p:nvSpPr>
          <p:cNvPr id="170" name="Google Shape;170;p5">
            <a:extLst>
              <a:ext uri="{FF2B5EF4-FFF2-40B4-BE49-F238E27FC236}">
                <a16:creationId xmlns:a16="http://schemas.microsoft.com/office/drawing/2014/main" id="{BCCDD4FA-EAB5-51B0-EDF0-C7D1E512D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5616" y="2164357"/>
            <a:ext cx="9722498" cy="282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noProof="0" dirty="0"/>
              <a:t>Problemi emergenti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noProof="0"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b="1" noProof="0" dirty="0"/>
              <a:t>Aumento della Numerosità degli iscritti:</a:t>
            </a:r>
          </a:p>
          <a:p>
            <a:pPr marL="902970" lvl="2" indent="0">
              <a:buSzPts val="2400"/>
              <a:buNone/>
            </a:pPr>
            <a:r>
              <a:rPr lang="it-IT" noProof="0" dirty="0"/>
              <a:t>Aule</a:t>
            </a:r>
          </a:p>
          <a:p>
            <a:pPr marL="902970" lvl="2" indent="0">
              <a:buSzPts val="2400"/>
              <a:buNone/>
            </a:pPr>
            <a:r>
              <a:rPr lang="it-IT" noProof="0" dirty="0"/>
              <a:t>Organizzazione tirocini curriculari ed abilitanti</a:t>
            </a: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5600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E9EB1325-7FA5-2DEC-A29B-910C074E7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>
            <a:extLst>
              <a:ext uri="{FF2B5EF4-FFF2-40B4-BE49-F238E27FC236}">
                <a16:creationId xmlns:a16="http://schemas.microsoft.com/office/drawing/2014/main" id="{F6AB5FED-0783-4FF4-2327-67A06C847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3014" y="474970"/>
            <a:ext cx="79019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it-IT" noProof="0" dirty="0"/>
              <a:t>La Gestione del </a:t>
            </a:r>
            <a:r>
              <a:rPr lang="it-IT" noProof="0" dirty="0" err="1"/>
              <a:t>CdL</a:t>
            </a:r>
            <a:r>
              <a:rPr lang="it-IT" noProof="0" dirty="0"/>
              <a:t> in Medicina nel 2025</a:t>
            </a:r>
          </a:p>
        </p:txBody>
      </p:sp>
      <p:sp>
        <p:nvSpPr>
          <p:cNvPr id="170" name="Google Shape;170;p5">
            <a:extLst>
              <a:ext uri="{FF2B5EF4-FFF2-40B4-BE49-F238E27FC236}">
                <a16:creationId xmlns:a16="http://schemas.microsoft.com/office/drawing/2014/main" id="{A41E461A-C073-2847-277E-7CC3A2C452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5616" y="2164357"/>
            <a:ext cx="9722498" cy="282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noProof="0" dirty="0"/>
              <a:t>Problemi emergenti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it-IT" noProof="0"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b="1" noProof="0" dirty="0"/>
              <a:t>Ingresso a Medicina 2025-26 (semestre filtro)</a:t>
            </a:r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6778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B10E616-68E5-3525-32EF-2C353B00D3B7}"/>
              </a:ext>
            </a:extLst>
          </p:cNvPr>
          <p:cNvSpPr/>
          <p:nvPr/>
        </p:nvSpPr>
        <p:spPr>
          <a:xfrm>
            <a:off x="486684" y="600075"/>
            <a:ext cx="11075957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noProof="0" dirty="0"/>
          </a:p>
        </p:txBody>
      </p:sp>
      <p:sp>
        <p:nvSpPr>
          <p:cNvPr id="7171" name="CasellaDiTesto 7">
            <a:extLst>
              <a:ext uri="{FF2B5EF4-FFF2-40B4-BE49-F238E27FC236}">
                <a16:creationId xmlns:a16="http://schemas.microsoft.com/office/drawing/2014/main" id="{196D210C-6658-9BB1-4C15-BF942750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57" y="2000166"/>
            <a:ext cx="1138016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noProof="0" dirty="0">
                <a:solidFill>
                  <a:srgbClr val="3B3B3B"/>
                </a:solidFill>
                <a:latin typeface="+mn-lt"/>
              </a:rPr>
              <a:t>A partire dall’A.A 2025/2026, per accedere ai corsi di Medicina e Chirurgia, Odontoiatria e Protesi Dentaria e Veterinaria è necessario iscriversi ad un </a:t>
            </a:r>
            <a:r>
              <a:rPr lang="it-IT" sz="2000" b="1" noProof="0" dirty="0">
                <a:solidFill>
                  <a:srgbClr val="3B3B3B"/>
                </a:solidFill>
                <a:latin typeface="+mn-lt"/>
              </a:rPr>
              <a:t>semestre «filtro»</a:t>
            </a:r>
            <a:r>
              <a:rPr lang="it-IT" sz="2000" noProof="0" dirty="0">
                <a:solidFill>
                  <a:srgbClr val="3B3B3B"/>
                </a:solidFill>
                <a:latin typeface="+mn-lt"/>
              </a:rPr>
              <a:t>: un periodo di formazione iniziale della durata di circa tre mesi a cui si può essere ammessi </a:t>
            </a:r>
            <a:r>
              <a:rPr lang="it-IT" sz="2000" b="1" noProof="0" dirty="0">
                <a:solidFill>
                  <a:srgbClr val="3B3B3B"/>
                </a:solidFill>
                <a:latin typeface="+mn-lt"/>
              </a:rPr>
              <a:t>senza alcun test d'ingresso (semestre Aperto)</a:t>
            </a:r>
            <a:r>
              <a:rPr lang="it-IT" sz="2000" noProof="0" dirty="0">
                <a:solidFill>
                  <a:srgbClr val="3B3B3B"/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2000" noProof="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noProof="0" dirty="0">
                <a:solidFill>
                  <a:srgbClr val="3B3B3B"/>
                </a:solidFill>
                <a:latin typeface="+mn-lt"/>
              </a:rPr>
              <a:t>Durante il semestre filtro tutti gli studenti/studentesse iscritti frequentano tre corsi comuni: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it-IT" sz="2000" b="1" noProof="0" dirty="0">
                <a:solidFill>
                  <a:srgbClr val="C00000"/>
                </a:solidFill>
                <a:latin typeface="+mn-lt"/>
              </a:rPr>
              <a:t>Biologia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sz="2000" b="1" noProof="0" dirty="0">
                <a:solidFill>
                  <a:srgbClr val="C00000"/>
                </a:solidFill>
                <a:latin typeface="+mn-lt"/>
              </a:rPr>
              <a:t>Chimica e propedeutica Biochimica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sz="2000" b="1" noProof="0" dirty="0">
                <a:solidFill>
                  <a:srgbClr val="C00000"/>
                </a:solidFill>
                <a:latin typeface="+mn-lt"/>
              </a:rPr>
              <a:t>Fisica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it-IT" sz="2000" noProof="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termine delle lezioni previste per i tre insegnamenti gli studenti </a:t>
            </a:r>
            <a:r>
              <a:rPr lang="it-IT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dovranno sostenere 3 prove finali uniformi a livello nazionale</a:t>
            </a:r>
            <a:r>
              <a:rPr lang="it-IT" sz="20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Solo chi supera tutti gli esami previsti e ottiene tutti i CFU richiesti (18 in totale, 6 per ciascun esame sostenuto) potrà concorrere nella graduatoria nazionale per accedere al semestre successivo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00E3D7E6-3136-AE5E-3162-4D6C4AD5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1800" noProof="0" dirty="0">
                <a:solidFill>
                  <a:srgbClr val="1155CC"/>
                </a:solidFill>
                <a:hlinkClick r:id="rId3"/>
              </a:rPr>
              <a:t>https://www.aule.unimore.it/PortaleStudentiUnimore/index.php?view=easycourse&amp;_lang=it</a:t>
            </a:r>
            <a:br>
              <a:rPr lang="it-IT" sz="1800" noProof="0" dirty="0"/>
            </a:br>
            <a:endParaRPr lang="it-IT" sz="1800" noProof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it-IT" sz="1800" noProof="0" dirty="0"/>
            </a:br>
            <a:endParaRPr lang="it-IT" sz="1800" noProof="0" dirty="0"/>
          </a:p>
        </p:txBody>
      </p:sp>
      <p:sp>
        <p:nvSpPr>
          <p:cNvPr id="7173" name="Titolo 1">
            <a:extLst>
              <a:ext uri="{FF2B5EF4-FFF2-40B4-BE49-F238E27FC236}">
                <a16:creationId xmlns:a16="http://schemas.microsoft.com/office/drawing/2014/main" id="{DACF3992-E4C8-EFB5-3EA1-8E1DCB95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960" y="748733"/>
            <a:ext cx="10441160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«Aperto»</a:t>
            </a:r>
            <a:br>
              <a:rPr lang="it-IT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(percorso introdotto dal  DM 418/2025)</a:t>
            </a:r>
            <a:endParaRPr lang="it-IT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Lezioni da non dimenticare per l'università del dopo covid - Il Sole 24 ORE">
            <a:extLst>
              <a:ext uri="{FF2B5EF4-FFF2-40B4-BE49-F238E27FC236}">
                <a16:creationId xmlns:a16="http://schemas.microsoft.com/office/drawing/2014/main" id="{B856366D-EA4B-B92D-F2A4-69A86934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83" y="390042"/>
            <a:ext cx="3050533" cy="15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 l'introduzione del semestre aperto, dall'anno accademico 2025/2026,  cambia l'accesso ai corsi di laurea a ciclo unico in Medicina e chirurgia,  Odontoiatria e protesi dentaria e Veterinaria.">
            <a:extLst>
              <a:ext uri="{FF2B5EF4-FFF2-40B4-BE49-F238E27FC236}">
                <a16:creationId xmlns:a16="http://schemas.microsoft.com/office/drawing/2014/main" id="{6C23A1D9-35DC-88B7-6B90-101437AB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852936"/>
            <a:ext cx="2110792" cy="15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7DD00-8BDD-D9C2-6024-FFB514E8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0F7AF10-069F-137F-5FB4-DD51069A22A7}"/>
              </a:ext>
            </a:extLst>
          </p:cNvPr>
          <p:cNvSpPr/>
          <p:nvPr/>
        </p:nvSpPr>
        <p:spPr>
          <a:xfrm>
            <a:off x="486684" y="600075"/>
            <a:ext cx="11075957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noProof="0" dirty="0"/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1DF93A3B-F21F-3BF2-5260-1EB0B0069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1800" noProof="0" dirty="0">
                <a:solidFill>
                  <a:srgbClr val="1155CC"/>
                </a:solidFill>
                <a:hlinkClick r:id="rId3"/>
              </a:rPr>
              <a:t>https://www.aule.unimore.it/PortaleStudentiUnimore/index.php?view=easycourse&amp;_lang=it</a:t>
            </a:r>
            <a:br>
              <a:rPr lang="it-IT" sz="1800" noProof="0" dirty="0"/>
            </a:br>
            <a:endParaRPr lang="it-IT" sz="1800" noProof="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it-IT" sz="1800" noProof="0" dirty="0"/>
            </a:br>
            <a:endParaRPr lang="it-IT" sz="1800" noProof="0" dirty="0"/>
          </a:p>
        </p:txBody>
      </p:sp>
      <p:sp>
        <p:nvSpPr>
          <p:cNvPr id="7173" name="Titolo 1">
            <a:extLst>
              <a:ext uri="{FF2B5EF4-FFF2-40B4-BE49-F238E27FC236}">
                <a16:creationId xmlns:a16="http://schemas.microsoft.com/office/drawing/2014/main" id="{70978F8D-1FC2-58F6-384C-6AD986C22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960" y="748733"/>
            <a:ext cx="10441160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«Aperto»</a:t>
            </a:r>
            <a:br>
              <a:rPr lang="it-IT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(percorso introdotto dal  DM 418/2025)</a:t>
            </a:r>
            <a:endParaRPr lang="it-IT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Lezioni da non dimenticare per l'università del dopo covid - Il Sole 24 ORE">
            <a:extLst>
              <a:ext uri="{FF2B5EF4-FFF2-40B4-BE49-F238E27FC236}">
                <a16:creationId xmlns:a16="http://schemas.microsoft.com/office/drawing/2014/main" id="{FAFE2E37-77EA-507F-D076-CE7DA72C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83" y="390042"/>
            <a:ext cx="3050533" cy="15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 l'introduzione del semestre aperto, dall'anno accademico 2025/2026,  cambia l'accesso ai corsi di laurea a ciclo unico in Medicina e chirurgia,  Odontoiatria e protesi dentaria e Veterinaria.">
            <a:extLst>
              <a:ext uri="{FF2B5EF4-FFF2-40B4-BE49-F238E27FC236}">
                <a16:creationId xmlns:a16="http://schemas.microsoft.com/office/drawing/2014/main" id="{8F52AF35-7F3F-048C-7C19-884BFFF0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852936"/>
            <a:ext cx="2110792" cy="15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D35519-099F-0CBC-F0FE-90FFB7F99934}"/>
              </a:ext>
            </a:extLst>
          </p:cNvPr>
          <p:cNvSpPr txBox="1"/>
          <p:nvPr/>
        </p:nvSpPr>
        <p:spPr>
          <a:xfrm>
            <a:off x="975360" y="2971800"/>
            <a:ext cx="747776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Impatto organizzativo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Impatto didattica del </a:t>
            </a:r>
            <a:r>
              <a:rPr lang="it-IT" sz="2200" noProof="0" dirty="0" err="1"/>
              <a:t>CdL</a:t>
            </a:r>
            <a:r>
              <a:rPr lang="it-IT" sz="2200" noProof="0" dirty="0"/>
              <a:t> e corsi affini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noProof="0" dirty="0"/>
              <a:t>Impatto sulla struttura del Corso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noProof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noProof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noProof="0" dirty="0"/>
          </a:p>
        </p:txBody>
      </p:sp>
    </p:spTree>
    <p:extLst>
      <p:ext uri="{BB962C8B-B14F-4D97-AF65-F5344CB8AC3E}">
        <p14:creationId xmlns:p14="http://schemas.microsoft.com/office/powerpoint/2010/main" val="8767559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Microsoft Office PowerPoint</Application>
  <PresentationFormat>Widescreen</PresentationFormat>
  <Paragraphs>290</Paragraphs>
  <Slides>49</Slides>
  <Notes>48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 New</vt:lpstr>
      <vt:lpstr>1_Office Theme</vt:lpstr>
      <vt:lpstr>2_Office Theme</vt:lpstr>
      <vt:lpstr>Facoltà di Medicina e Chirurgia</vt:lpstr>
      <vt:lpstr>Facoltà di Medicina e Chirurgia</vt:lpstr>
      <vt:lpstr>Presentazione standard di PowerPoint</vt:lpstr>
      <vt:lpstr>Facoltà di Medicina e Chirurgia</vt:lpstr>
      <vt:lpstr>La Gestione del CdL in Medicina nel 2025</vt:lpstr>
      <vt:lpstr>La Gestione del CdL in Medicina nel 2025</vt:lpstr>
      <vt:lpstr>La Gestione del CdL in Medicina nel 2025</vt:lpstr>
      <vt:lpstr>Semestre «Aperto» (percorso introdotto dal  DM 418/2025)</vt:lpstr>
      <vt:lpstr>Semestre «Aperto» (percorso introdotto dal  DM 418/2025)</vt:lpstr>
      <vt:lpstr>La Gestione del CdL in Medicina nel 2025</vt:lpstr>
      <vt:lpstr>Dati dei Laureati nel 2025: laureati in corso</vt:lpstr>
      <vt:lpstr>Dati dei Laureati nel 2025: medie dei voti</vt:lpstr>
      <vt:lpstr>Facoltà di Medicina e Chirurgia</vt:lpstr>
      <vt:lpstr>Presentazione standard di PowerPoint</vt:lpstr>
      <vt:lpstr> Ha già partecipato ad una precedente consultazione? </vt:lpstr>
      <vt:lpstr> Qual è la sua conoscenza delle competenze degli studenti del Corso di Laurea in Medicina e Chirurgia? </vt:lpstr>
      <vt:lpstr>Presentazione standard di PowerPoint</vt:lpstr>
      <vt:lpstr> Con quanti studenti del Corso è venuto in contatto negli ultimi 3 anni? </vt:lpstr>
      <vt:lpstr>Con quanti neolaureati del Corso è venuto in contatto negli ultimi 3 anni?  </vt:lpstr>
      <vt:lpstr>Ritiene che il Corso di Studi abbia attualmente un’offerta formativa adeguata per coloro che desiderano accedere alla professione? </vt:lpstr>
      <vt:lpstr> Nella vostra Azienda fate affiancamento al neo assunto con le figure professionali di riferimento? </vt:lpstr>
      <vt:lpstr>Ritiene che il Corso di Studi attualmente risponda ai Suoi bisogni, in qualità di Parte Interessata? </vt:lpstr>
      <vt:lpstr>Nella vostra Azienda, offrite opportunità di formazione specifica al neo assunto nell’ambito di Vostro interesse? </vt:lpstr>
      <vt:lpstr>Chi ha risposto “Sì”, quali ritiene siano le competenze peculiari al ruolo da sviluppare durante il Corso di Studi? </vt:lpstr>
      <vt:lpstr>Chi ha risposto “Sì”, quali ritiene siano le competenze peculiari al ruolo da sviluppare durante il Corso di Studi? </vt:lpstr>
      <vt:lpstr>Chi ha risposto “Sì”, quali ritiene siano le competenze peculiari al ruolo da sviluppare durante il Corso di Studi? </vt:lpstr>
      <vt:lpstr>Ritiene che il Corso di Studi dovrebbe approfondire l’offerta formativa in qualche ambito per preparare meglio al mondo del lavoro i futuri professionisti e offrire loro più chances di impiego? </vt:lpstr>
      <vt:lpstr>Pensa che la sua Azienda assumerà o intratterrà rapporti professionali con studenti o laureati del Corso di Studi nei prossimi tre anni? </vt:lpstr>
      <vt:lpstr>Presentazione standard di PowerPoint</vt:lpstr>
      <vt:lpstr>Presentazione standard di PowerPoint</vt:lpstr>
      <vt:lpstr>Presentazione standard di PowerPoint</vt:lpstr>
      <vt:lpstr>Commenti/ Suggerimenti: </vt:lpstr>
      <vt:lpstr>Commenti/ Suggerimenti: </vt:lpstr>
      <vt:lpstr>Parti interessate 2025 vs 2026</vt:lpstr>
      <vt:lpstr>Qual è la sua conoscenza delle competenze degli studenti del Corso di Laurea in Medicina e Chirurgia? </vt:lpstr>
      <vt:lpstr>Presentazione standard di PowerPoint</vt:lpstr>
      <vt:lpstr>Con quanti studenti del Corso è venuto in contatto negli ultimi 3 anni? </vt:lpstr>
      <vt:lpstr>Con quanti neolaureati del Corso è venuto in contatto negli ultimi 3 anni? </vt:lpstr>
      <vt:lpstr>Ritiene che il Corso di Studi abbia attualmente un’offerta formativa adeguata per coloro che desiderano accedere alla professione? </vt:lpstr>
      <vt:lpstr>Nella vostra Azienda fate affiancamento al neo assunto con le figure professionali di riferimento? </vt:lpstr>
      <vt:lpstr>Ritiene che il Corso di Studi attualmente risponda ai Suoi bisogni, in qualità di Parte Interessata? </vt:lpstr>
      <vt:lpstr>Nella vostra Azienda, offrite opportunità di formazione specifica al neo assunto nell’ambito di Vostro interesse? </vt:lpstr>
      <vt:lpstr>Ritiene che il Corso di Studi dovrebbe approfondire l’offerta formativa in qualche ambito per preparare meglio al mondo del lavoro i futuri professionisti e offrire loro più chances di impiego? </vt:lpstr>
      <vt:lpstr>Pensa che la sua Azienda assumerà o intratterrà rapporti professionali con studenti o laureati del Corso di Studi nei prossimi tre anni? </vt:lpstr>
      <vt:lpstr>Commenti/ Suggerimenti: </vt:lpstr>
      <vt:lpstr>Cosa abbiamo fatto dal nostro ultimo incontro?</vt:lpstr>
      <vt:lpstr>Cosa abbiamo fatto dal nostro ultimo incontro?</vt:lpstr>
      <vt:lpstr>Facoltà di Medicina e Chirurgia</vt:lpstr>
      <vt:lpstr>Facoltà di Medicina e Chirurgia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Facoltà di Medicina e Chirurgia</dc:title>
  <dc:creator>Paolo Ventura</dc:creator>
  <cp:lastModifiedBy>Annarita PECCHI</cp:lastModifiedBy>
  <cp:revision>29</cp:revision>
  <dcterms:created xsi:type="dcterms:W3CDTF">2023-03-09T18:19:44Z</dcterms:created>
  <dcterms:modified xsi:type="dcterms:W3CDTF">2026-02-25T09:53:13Z</dcterms:modified>
</cp:coreProperties>
</file>