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49" d="100"/>
          <a:sy n="49" d="100"/>
        </p:scale>
        <p:origin x="2582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E5769DD-A566-46D9-B433-1ADC8798BBCB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57438" y="1279525"/>
            <a:ext cx="238918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32D43BAA-DAED-4AD3-9AB0-089FF52896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8341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5F4B0-35FA-252C-2D55-1CD411332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8717780B-DB3D-4BB6-CB4C-0EC72695A4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8D96F8B-3028-5950-CFFD-60F191C24D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F675CFF-FA00-1494-F5AD-DB32D111EA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43BAA-DAED-4AD3-9AB0-089FF52896B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3064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1623-6F61-4E34-A78B-7545097A87A6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F6897-0E63-4611-9B7D-FCBF62906E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3966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1623-6F61-4E34-A78B-7545097A87A6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F6897-0E63-4611-9B7D-FCBF62906E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762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1623-6F61-4E34-A78B-7545097A87A6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F6897-0E63-4611-9B7D-FCBF62906E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4543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1623-6F61-4E34-A78B-7545097A87A6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F6897-0E63-4611-9B7D-FCBF62906E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674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1623-6F61-4E34-A78B-7545097A87A6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F6897-0E63-4611-9B7D-FCBF62906E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056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1623-6F61-4E34-A78B-7545097A87A6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F6897-0E63-4611-9B7D-FCBF62906E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0859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1623-6F61-4E34-A78B-7545097A87A6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F6897-0E63-4611-9B7D-FCBF62906E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9698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1623-6F61-4E34-A78B-7545097A87A6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F6897-0E63-4611-9B7D-FCBF62906E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082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1623-6F61-4E34-A78B-7545097A87A6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F6897-0E63-4611-9B7D-FCBF62906E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010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1623-6F61-4E34-A78B-7545097A87A6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F6897-0E63-4611-9B7D-FCBF62906E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803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1623-6F61-4E34-A78B-7545097A87A6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F6897-0E63-4611-9B7D-FCBF62906E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3254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F81623-6F61-4E34-A78B-7545097A87A6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1F6897-0E63-4611-9B7D-FCBF62906E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8502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forms.microsoft.com/Pages/ResponsePage.aspx?id=DQSIkWdsW0yxEjajBLZtrQAAAAAAAAAAAAMAAMC3KxlUQ0NBUTQwNFNHQlNNQ1pCRjNMTEJUVVhOSy4u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E791D-8DCE-6555-9331-8DC8C1A53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8C8E3B85-EFC7-E051-9200-17BFF1411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467" y="225050"/>
            <a:ext cx="2304488" cy="762066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F73793AC-8CCA-A8C5-C034-7355BD34D8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7679" y="164327"/>
            <a:ext cx="2011854" cy="725487"/>
          </a:xfrm>
          <a:prstGeom prst="rect">
            <a:avLst/>
          </a:prstGeom>
        </p:spPr>
      </p:pic>
      <p:sp>
        <p:nvSpPr>
          <p:cNvPr id="14" name="Rettangolo 13">
            <a:extLst>
              <a:ext uri="{FF2B5EF4-FFF2-40B4-BE49-F238E27FC236}">
                <a16:creationId xmlns:a16="http://schemas.microsoft.com/office/drawing/2014/main" id="{06F4482A-D262-2C5D-74F5-92810035E7A2}"/>
              </a:ext>
            </a:extLst>
          </p:cNvPr>
          <p:cNvSpPr/>
          <p:nvPr/>
        </p:nvSpPr>
        <p:spPr>
          <a:xfrm>
            <a:off x="123826" y="5819394"/>
            <a:ext cx="6557244" cy="3191259"/>
          </a:xfrm>
          <a:prstGeom prst="rect">
            <a:avLst/>
          </a:prstGeom>
          <a:solidFill>
            <a:srgbClr val="F81B02"/>
          </a:solidFill>
          <a:ln w="10795" cap="flat" cmpd="sng" algn="ctr">
            <a:solidFill>
              <a:srgbClr val="F81B02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21EDF4B-273B-3DDE-29FA-8463D62092EB}"/>
              </a:ext>
            </a:extLst>
          </p:cNvPr>
          <p:cNvSpPr txBox="1"/>
          <p:nvPr/>
        </p:nvSpPr>
        <p:spPr>
          <a:xfrm>
            <a:off x="207722" y="5886298"/>
            <a:ext cx="632215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/>
              </a:rPr>
              <a:t>26 marzo ore 18.30</a:t>
            </a:r>
            <a:r>
              <a:rPr lang="it-IT" sz="1600" dirty="0">
                <a:solidFill>
                  <a:prstClr val="white"/>
                </a:solidFill>
                <a:latin typeface="Rockwell" panose="02060603020205020403"/>
              </a:rPr>
              <a:t>: Lisa - «</a:t>
            </a:r>
            <a:r>
              <a:rPr lang="it-IT" sz="1600" i="1" dirty="0">
                <a:solidFill>
                  <a:prstClr val="white"/>
                </a:solidFill>
                <a:latin typeface="Rockwell" panose="02060603020205020403"/>
              </a:rPr>
              <a:t>Nonostante tutto»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1600" dirty="0">
              <a:solidFill>
                <a:prstClr val="white"/>
              </a:solidFill>
              <a:latin typeface="Rockwell" panose="02060603020205020403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/>
              </a:rPr>
              <a:t>16 aprile ore 18.30: Monica </a:t>
            </a:r>
            <a:r>
              <a:rPr lang="it-IT" sz="1600" i="1" dirty="0">
                <a:solidFill>
                  <a:prstClr val="white"/>
                </a:solidFill>
                <a:latin typeface="Rockwell" panose="02060603020205020403"/>
              </a:rPr>
              <a:t>– «Non fare il dottore»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1600" dirty="0">
              <a:solidFill>
                <a:prstClr val="white"/>
              </a:solidFill>
              <a:latin typeface="Rockwell" panose="02060603020205020403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/>
              </a:rPr>
              <a:t>30 aprile ore 18.30</a:t>
            </a:r>
            <a:r>
              <a:rPr lang="it-IT" sz="1600" dirty="0">
                <a:solidFill>
                  <a:prstClr val="white"/>
                </a:solidFill>
                <a:latin typeface="Rockwell" panose="02060603020205020403"/>
              </a:rPr>
              <a:t>: Fulvio, </a:t>
            </a:r>
            <a:r>
              <a:rPr lang="it-IT" sz="1600" i="1" dirty="0">
                <a:solidFill>
                  <a:prstClr val="white"/>
                </a:solidFill>
                <a:latin typeface="Rockwell" panose="02060603020205020403"/>
              </a:rPr>
              <a:t>«Volare con la mente e scrivere con il cuore»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1600" i="1" dirty="0">
              <a:solidFill>
                <a:prstClr val="white"/>
              </a:solidFill>
              <a:latin typeface="Rockwell" panose="02060603020205020403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/>
              </a:rPr>
              <a:t>21 maggio ore 18.30</a:t>
            </a:r>
            <a:r>
              <a:rPr lang="it-IT" sz="1600" dirty="0">
                <a:solidFill>
                  <a:prstClr val="white"/>
                </a:solidFill>
                <a:latin typeface="Rockwell" panose="02060603020205020403"/>
              </a:rPr>
              <a:t>: Monica - </a:t>
            </a:r>
            <a:r>
              <a:rPr lang="it-IT" sz="1600" i="1" dirty="0">
                <a:solidFill>
                  <a:prstClr val="white"/>
                </a:solidFill>
                <a:latin typeface="Rockwell" panose="02060603020205020403"/>
              </a:rPr>
              <a:t>«Dalla pittura al volontariato: la mia rinascita con grinta e passione»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1600" i="1" dirty="0">
              <a:solidFill>
                <a:prstClr val="white"/>
              </a:solidFill>
              <a:latin typeface="Rockwell" panose="02060603020205020403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/>
              </a:rPr>
              <a:t>28 maggio ore 18.30</a:t>
            </a:r>
            <a:r>
              <a:rPr lang="it-IT" sz="1600" dirty="0">
                <a:solidFill>
                  <a:prstClr val="white"/>
                </a:solidFill>
                <a:latin typeface="Rockwell" panose="02060603020205020403"/>
              </a:rPr>
              <a:t>: Luciana - </a:t>
            </a:r>
            <a:r>
              <a:rPr lang="it-IT" sz="1600" i="1" dirty="0">
                <a:solidFill>
                  <a:prstClr val="white"/>
                </a:solidFill>
                <a:latin typeface="Rockwell" panose="02060603020205020403"/>
              </a:rPr>
              <a:t>«Voglio Volare» , non è mai tardi per diventare scrittori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70809220-AC7A-5F42-6928-1E74934F249C}"/>
              </a:ext>
            </a:extLst>
          </p:cNvPr>
          <p:cNvSpPr/>
          <p:nvPr/>
        </p:nvSpPr>
        <p:spPr>
          <a:xfrm>
            <a:off x="123826" y="2269984"/>
            <a:ext cx="6586466" cy="3451190"/>
          </a:xfrm>
          <a:prstGeom prst="rect">
            <a:avLst/>
          </a:prstGeom>
          <a:solidFill>
            <a:srgbClr val="F81B02"/>
          </a:solidFill>
          <a:ln w="10795" cap="flat" cmpd="sng" algn="ctr">
            <a:solidFill>
              <a:srgbClr val="F81B02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00FC1834-6297-D3E2-D339-1AF2E76B2462}"/>
              </a:ext>
            </a:extLst>
          </p:cNvPr>
          <p:cNvSpPr txBox="1"/>
          <p:nvPr/>
        </p:nvSpPr>
        <p:spPr>
          <a:xfrm>
            <a:off x="285750" y="2396921"/>
            <a:ext cx="647065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/>
              </a:rPr>
              <a:t>5 incontri </a:t>
            </a:r>
            <a:r>
              <a:rPr lang="it-IT" sz="1600" dirty="0">
                <a:solidFill>
                  <a:prstClr val="white"/>
                </a:solidFill>
                <a:latin typeface="Rockwell" panose="02060603020205020403"/>
              </a:rPr>
              <a:t>con la giornalista Antonella De Minico che intervisterà un paziente cercando di far emergere la storia umana oltre la malattia, con i successi gli insuccessi e le problematiche della malattia cronica. </a:t>
            </a:r>
          </a:p>
          <a:p>
            <a:endParaRPr lang="it-IT" sz="1600" dirty="0">
              <a:solidFill>
                <a:prstClr val="white"/>
              </a:solidFill>
              <a:latin typeface="Rockwell" panose="02060603020205020403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/>
              </a:rPr>
              <a:t>Scopo</a:t>
            </a:r>
            <a:r>
              <a:rPr lang="it-IT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/>
              </a:rPr>
              <a:t>:</a:t>
            </a:r>
            <a:r>
              <a:rPr lang="it-IT" sz="1600" dirty="0">
                <a:solidFill>
                  <a:prstClr val="white"/>
                </a:solidFill>
                <a:latin typeface="Rockwell" panose="02060603020205020403"/>
              </a:rPr>
              <a:t> migliorare le competenze comunicative medico-paziente.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600" dirty="0">
              <a:solidFill>
                <a:prstClr val="white"/>
              </a:solidFill>
              <a:latin typeface="Rockwell" panose="02060603020205020403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/>
              </a:rPr>
              <a:t>Durata</a:t>
            </a:r>
            <a:r>
              <a:rPr lang="it-IT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/>
              </a:rPr>
              <a:t>:</a:t>
            </a:r>
            <a:r>
              <a:rPr lang="it-IT" sz="1600" dirty="0">
                <a:solidFill>
                  <a:prstClr val="white"/>
                </a:solidFill>
                <a:latin typeface="Rockwell" panose="02060603020205020403"/>
              </a:rPr>
              <a:t> 1ora - al termine: aperitivo e momento di incontro tra i    partecipanti.</a:t>
            </a:r>
          </a:p>
          <a:p>
            <a:endParaRPr lang="it-IT" sz="1600" dirty="0">
              <a:solidFill>
                <a:prstClr val="white"/>
              </a:solidFill>
              <a:latin typeface="Rockwell" panose="02060603020205020403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/>
              </a:rPr>
              <a:t>Dove</a:t>
            </a:r>
            <a:r>
              <a:rPr lang="it-IT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/>
              </a:rPr>
              <a:t>:</a:t>
            </a:r>
            <a:r>
              <a:rPr lang="it-IT" sz="1600" dirty="0">
                <a:solidFill>
                  <a:prstClr val="white"/>
                </a:solidFill>
                <a:latin typeface="Rockwell" panose="02060603020205020403"/>
              </a:rPr>
              <a:t> Associazione Angela Serra, via </a:t>
            </a:r>
            <a:r>
              <a:rPr lang="it-IT" sz="1600" dirty="0" err="1">
                <a:solidFill>
                  <a:prstClr val="white"/>
                </a:solidFill>
                <a:latin typeface="Rockwell" panose="02060603020205020403"/>
              </a:rPr>
              <a:t>Pelusia</a:t>
            </a:r>
            <a:r>
              <a:rPr lang="it-IT" sz="1600" dirty="0">
                <a:solidFill>
                  <a:prstClr val="white"/>
                </a:solidFill>
                <a:latin typeface="Rockwell" panose="02060603020205020403"/>
              </a:rPr>
              <a:t> 142/b Modena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3992F64F-3377-E45A-9DD5-0D1EAE852598}"/>
              </a:ext>
            </a:extLst>
          </p:cNvPr>
          <p:cNvSpPr txBox="1"/>
          <p:nvPr/>
        </p:nvSpPr>
        <p:spPr>
          <a:xfrm>
            <a:off x="240548" y="9010653"/>
            <a:ext cx="62893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prstClr val="black"/>
                </a:solidFill>
                <a:latin typeface="Rockwell" panose="02060603020205020403"/>
              </a:rPr>
              <a:t>40 posti – valido per ADE studenti di Medicina e Corsi affini </a:t>
            </a:r>
          </a:p>
          <a:p>
            <a:endParaRPr lang="it-IT" sz="1600" dirty="0">
              <a:solidFill>
                <a:prstClr val="black"/>
              </a:solidFill>
              <a:latin typeface="Rockwell" panose="02060603020205020403"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F8489088-F88C-352C-D30A-FCDEB68E5D3C}"/>
              </a:ext>
            </a:extLst>
          </p:cNvPr>
          <p:cNvSpPr/>
          <p:nvPr/>
        </p:nvSpPr>
        <p:spPr>
          <a:xfrm>
            <a:off x="147038" y="1016378"/>
            <a:ext cx="6534031" cy="1123981"/>
          </a:xfrm>
          <a:prstGeom prst="rect">
            <a:avLst/>
          </a:prstGeom>
          <a:solidFill>
            <a:srgbClr val="F81B02"/>
          </a:solidFill>
          <a:ln w="10795" cap="flat" cmpd="sng" algn="ctr">
            <a:solidFill>
              <a:srgbClr val="F81B02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08DBDD9-373D-8960-2FA7-850D8200DA72}"/>
              </a:ext>
            </a:extLst>
          </p:cNvPr>
          <p:cNvSpPr txBox="1"/>
          <p:nvPr/>
        </p:nvSpPr>
        <p:spPr>
          <a:xfrm>
            <a:off x="263113" y="1575345"/>
            <a:ext cx="621137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dirty="0">
                <a:solidFill>
                  <a:prstClr val="white"/>
                </a:solidFill>
                <a:latin typeface="Rockwell" panose="02060603020205020403"/>
              </a:rPr>
              <a:t>BANDO PER IL SOSTEGNO AD ATTIVITÀ DI PUBLIC ENGAGEMENT (2025-2026) </a:t>
            </a:r>
          </a:p>
          <a:p>
            <a:pPr algn="ctr"/>
            <a:endParaRPr lang="it-IT" sz="1400" dirty="0">
              <a:solidFill>
                <a:prstClr val="white"/>
              </a:solidFill>
              <a:latin typeface="Harlow Solid Italic" panose="04030604020F02020D02" pitchFamily="82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2D2A926-4B27-6568-C04D-667161586E0E}"/>
              </a:ext>
            </a:extLst>
          </p:cNvPr>
          <p:cNvSpPr txBox="1"/>
          <p:nvPr/>
        </p:nvSpPr>
        <p:spPr>
          <a:xfrm>
            <a:off x="207722" y="1113680"/>
            <a:ext cx="60515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low Solid Italic" panose="04030604020F02020D02" pitchFamily="82" charset="0"/>
              </a:rPr>
              <a:t>«Oltre la malattia. Apericena con il paziente» </a:t>
            </a:r>
          </a:p>
          <a:p>
            <a:pPr algn="ctr"/>
            <a:endParaRPr lang="it-IT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rlow Solid Italic" panose="04030604020F02020D02" pitchFamily="82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74704A6-B4D7-9F91-7038-71E729E75EB9}"/>
              </a:ext>
            </a:extLst>
          </p:cNvPr>
          <p:cNvSpPr txBox="1"/>
          <p:nvPr/>
        </p:nvSpPr>
        <p:spPr>
          <a:xfrm>
            <a:off x="105327" y="9348829"/>
            <a:ext cx="66174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hlinkClick r:id="rId5"/>
              </a:rPr>
              <a:t>Modulo Iscrizione Oltre La malattia: Aperitivo con il paziente – Modulo precompilato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620945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3010</TotalTime>
  <Words>201</Words>
  <Application>Microsoft Office PowerPoint</Application>
  <PresentationFormat>A4 (21x29,7 cm)</PresentationFormat>
  <Paragraphs>21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Harlow Solid Italic</vt:lpstr>
      <vt:lpstr>Rockwell</vt:lpstr>
      <vt:lpstr>Wingdings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Samantha POZZI</dc:creator>
  <cp:lastModifiedBy>Gilda Sandri</cp:lastModifiedBy>
  <cp:revision>9</cp:revision>
  <cp:lastPrinted>2026-03-10T12:29:35Z</cp:lastPrinted>
  <dcterms:created xsi:type="dcterms:W3CDTF">2026-03-10T12:17:16Z</dcterms:created>
  <dcterms:modified xsi:type="dcterms:W3CDTF">2026-03-12T16:12:18Z</dcterms:modified>
</cp:coreProperties>
</file>